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40"/>
  </p:notesMasterIdLst>
  <p:handoutMasterIdLst>
    <p:handoutMasterId r:id="rId41"/>
  </p:handoutMasterIdLst>
  <p:sldIdLst>
    <p:sldId id="499" r:id="rId3"/>
    <p:sldId id="455" r:id="rId4"/>
    <p:sldId id="492" r:id="rId5"/>
    <p:sldId id="493" r:id="rId6"/>
    <p:sldId id="501" r:id="rId7"/>
    <p:sldId id="502" r:id="rId8"/>
    <p:sldId id="490" r:id="rId9"/>
    <p:sldId id="503" r:id="rId10"/>
    <p:sldId id="500" r:id="rId11"/>
    <p:sldId id="496" r:id="rId12"/>
    <p:sldId id="498" r:id="rId13"/>
    <p:sldId id="328" r:id="rId14"/>
    <p:sldId id="332" r:id="rId15"/>
    <p:sldId id="457" r:id="rId16"/>
    <p:sldId id="466" r:id="rId17"/>
    <p:sldId id="462" r:id="rId18"/>
    <p:sldId id="473" r:id="rId19"/>
    <p:sldId id="467" r:id="rId20"/>
    <p:sldId id="475" r:id="rId21"/>
    <p:sldId id="468" r:id="rId22"/>
    <p:sldId id="486" r:id="rId23"/>
    <p:sldId id="487" r:id="rId24"/>
    <p:sldId id="470" r:id="rId25"/>
    <p:sldId id="456" r:id="rId26"/>
    <p:sldId id="484" r:id="rId27"/>
    <p:sldId id="474" r:id="rId28"/>
    <p:sldId id="485" r:id="rId29"/>
    <p:sldId id="471" r:id="rId30"/>
    <p:sldId id="472" r:id="rId31"/>
    <p:sldId id="477" r:id="rId32"/>
    <p:sldId id="464" r:id="rId33"/>
    <p:sldId id="476" r:id="rId34"/>
    <p:sldId id="478" r:id="rId35"/>
    <p:sldId id="479" r:id="rId36"/>
    <p:sldId id="480" r:id="rId37"/>
    <p:sldId id="489" r:id="rId38"/>
    <p:sldId id="488" r:id="rId3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31"/>
    <a:srgbClr val="44D9E6"/>
    <a:srgbClr val="EE3B42"/>
    <a:srgbClr val="4385F5"/>
    <a:srgbClr val="61D1CE"/>
    <a:srgbClr val="02B4B8"/>
    <a:srgbClr val="FC0019"/>
    <a:srgbClr val="FD7F00"/>
    <a:srgbClr val="45688B"/>
    <a:srgbClr val="E16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2"/>
    <p:restoredTop sz="91791" autoAdjust="0"/>
  </p:normalViewPr>
  <p:slideViewPr>
    <p:cSldViewPr snapToGrid="0" snapToObjects="1" showGuides="1">
      <p:cViewPr varScale="1">
        <p:scale>
          <a:sx n="139" d="100"/>
          <a:sy n="139" d="100"/>
        </p:scale>
        <p:origin x="42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201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A194D6-CC1C-4139-B18F-FE740EA66313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5B48D7E-4FD6-4C36-B1AD-E2100C59677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gm:t>
    </dgm:pt>
    <dgm:pt modelId="{60422B83-D26C-4D34-AFF8-1F148DCC2295}" type="parTrans" cxnId="{77D508F3-FEDA-4240-8ED3-F35F8CB128C7}">
      <dgm:prSet/>
      <dgm:spPr/>
      <dgm:t>
        <a:bodyPr/>
        <a:lstStyle/>
        <a:p>
          <a:endParaRPr lang="fr-FR"/>
        </a:p>
      </dgm:t>
    </dgm:pt>
    <dgm:pt modelId="{CDCAC9AF-894A-4047-98C3-9F8EF8EA63EB}" type="sibTrans" cxnId="{77D508F3-FEDA-4240-8ED3-F35F8CB128C7}">
      <dgm:prSet/>
      <dgm:spPr/>
      <dgm:t>
        <a:bodyPr/>
        <a:lstStyle/>
        <a:p>
          <a:endParaRPr lang="fr-FR"/>
        </a:p>
      </dgm:t>
    </dgm:pt>
    <dgm:pt modelId="{993C8C88-BBA0-4D5B-A42B-1314CF135E5F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gm:t>
    </dgm:pt>
    <dgm:pt modelId="{FE3E4908-AA86-479B-87C9-1E0E8B605D6B}" type="parTrans" cxnId="{0274D5B6-7993-4AAD-9AA4-05A733EB0538}">
      <dgm:prSet/>
      <dgm:spPr/>
      <dgm:t>
        <a:bodyPr/>
        <a:lstStyle/>
        <a:p>
          <a:endParaRPr lang="fr-FR"/>
        </a:p>
      </dgm:t>
    </dgm:pt>
    <dgm:pt modelId="{9B027863-B4A3-4BAD-A625-AE1CCCF35102}" type="sibTrans" cxnId="{0274D5B6-7993-4AAD-9AA4-05A733EB0538}">
      <dgm:prSet/>
      <dgm:spPr/>
      <dgm:t>
        <a:bodyPr/>
        <a:lstStyle/>
        <a:p>
          <a:endParaRPr lang="fr-FR"/>
        </a:p>
      </dgm:t>
    </dgm:pt>
    <dgm:pt modelId="{DEF3C7B7-D74D-41E0-A041-CF5C48C9B68E}">
      <dgm:prSet phldrT="[Text]" custT="1"/>
      <dgm:spPr/>
      <dgm:t>
        <a:bodyPr/>
        <a:lstStyle/>
        <a:p>
          <a:pPr algn="l"/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gm:t>
    </dgm:pt>
    <dgm:pt modelId="{5D9BB9F0-4CEC-4D29-97CC-B84AD4A7A52F}" type="parTrans" cxnId="{0BB4B0A2-630C-4581-9B57-5287366E938B}">
      <dgm:prSet/>
      <dgm:spPr/>
      <dgm:t>
        <a:bodyPr/>
        <a:lstStyle/>
        <a:p>
          <a:endParaRPr lang="fr-FR"/>
        </a:p>
      </dgm:t>
    </dgm:pt>
    <dgm:pt modelId="{A502B424-54DF-461A-8372-F685171FAC96}" type="sibTrans" cxnId="{0BB4B0A2-630C-4581-9B57-5287366E938B}">
      <dgm:prSet/>
      <dgm:spPr/>
      <dgm:t>
        <a:bodyPr/>
        <a:lstStyle/>
        <a:p>
          <a:endParaRPr lang="fr-FR"/>
        </a:p>
      </dgm:t>
    </dgm:pt>
    <dgm:pt modelId="{7E483654-7F24-43D6-9FEB-972C5EC800C9}" type="pres">
      <dgm:prSet presAssocID="{EDA194D6-CC1C-4139-B18F-FE740EA6631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B276E219-1D18-43C4-B6AB-B3CE0DA0DA1B}" type="pres">
      <dgm:prSet presAssocID="{75B48D7E-4FD6-4C36-B1AD-E2100C59677C}" presName="Accent1" presStyleCnt="0"/>
      <dgm:spPr/>
    </dgm:pt>
    <dgm:pt modelId="{95A0418B-740B-4ED2-9A44-EACA14DF9FDB}" type="pres">
      <dgm:prSet presAssocID="{75B48D7E-4FD6-4C36-B1AD-E2100C59677C}" presName="Accent" presStyleLbl="node1" presStyleIdx="0" presStyleCnt="3" custLinFactNeighborX="-16386" custLinFactNeighborY="2346"/>
      <dgm:spPr>
        <a:solidFill>
          <a:schemeClr val="accent6">
            <a:lumMod val="60000"/>
            <a:lumOff val="40000"/>
          </a:schemeClr>
        </a:solidFill>
      </dgm:spPr>
    </dgm:pt>
    <dgm:pt modelId="{C8549575-C0B4-4DA7-AC02-8BA10B8532DD}" type="pres">
      <dgm:prSet presAssocID="{75B48D7E-4FD6-4C36-B1AD-E2100C59677C}" presName="Parent1" presStyleLbl="revTx" presStyleIdx="0" presStyleCnt="3" custScaleX="301195" custLinFactX="29278" custLinFactNeighborX="100000" custLinFactNeighborY="-1536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29E4A6-86FA-4970-811E-F0640EB9E7A2}" type="pres">
      <dgm:prSet presAssocID="{993C8C88-BBA0-4D5B-A42B-1314CF135E5F}" presName="Accent2" presStyleCnt="0"/>
      <dgm:spPr/>
    </dgm:pt>
    <dgm:pt modelId="{BEBF92A2-69A2-41E1-AFA4-BC4AA1D654DA}" type="pres">
      <dgm:prSet presAssocID="{993C8C88-BBA0-4D5B-A42B-1314CF135E5F}" presName="Accent" presStyleLbl="node1" presStyleIdx="1" presStyleCnt="3" custLinFactNeighborX="-16386" custLinFactNeighborY="2346"/>
      <dgm:spPr>
        <a:solidFill>
          <a:schemeClr val="accent6">
            <a:lumMod val="20000"/>
            <a:lumOff val="80000"/>
          </a:schemeClr>
        </a:solidFill>
      </dgm:spPr>
    </dgm:pt>
    <dgm:pt modelId="{50E89DB4-28B8-4584-8125-8B03C185B76A}" type="pres">
      <dgm:prSet presAssocID="{993C8C88-BBA0-4D5B-A42B-1314CF135E5F}" presName="Parent2" presStyleLbl="revTx" presStyleIdx="1" presStyleCnt="3" custScaleX="121007" custLinFactX="-100000" custLinFactNeighborX="-119147" custLinFactNeighborY="16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B99C4C-8799-4A1D-B679-1DEF86D38585}" type="pres">
      <dgm:prSet presAssocID="{DEF3C7B7-D74D-41E0-A041-CF5C48C9B68E}" presName="Accent3" presStyleCnt="0"/>
      <dgm:spPr/>
    </dgm:pt>
    <dgm:pt modelId="{070D3D08-EC82-4328-A12F-05A2E40C4DC6}" type="pres">
      <dgm:prSet presAssocID="{DEF3C7B7-D74D-41E0-A041-CF5C48C9B68E}" presName="Accent" presStyleLbl="node1" presStyleIdx="2" presStyleCnt="3" custLinFactNeighborX="-19072" custLinFactNeighborY="2730"/>
      <dgm:spPr>
        <a:solidFill>
          <a:srgbClr val="EE3B42"/>
        </a:solidFill>
      </dgm:spPr>
    </dgm:pt>
    <dgm:pt modelId="{4280E7C6-4560-4D96-8A95-1CD4AE79ECD9}" type="pres">
      <dgm:prSet presAssocID="{DEF3C7B7-D74D-41E0-A041-CF5C48C9B68E}" presName="Parent3" presStyleLbl="revTx" presStyleIdx="2" presStyleCnt="3" custScaleX="184229" custLinFactX="44757" custLinFactNeighborX="100000" custLinFactNeighborY="1110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B4B0A2-630C-4581-9B57-5287366E938B}" srcId="{EDA194D6-CC1C-4139-B18F-FE740EA66313}" destId="{DEF3C7B7-D74D-41E0-A041-CF5C48C9B68E}" srcOrd="2" destOrd="0" parTransId="{5D9BB9F0-4CEC-4D29-97CC-B84AD4A7A52F}" sibTransId="{A502B424-54DF-461A-8372-F685171FAC96}"/>
    <dgm:cxn modelId="{1F16839E-DE5E-4037-836D-C8F5C6B56818}" type="presOf" srcId="{DEF3C7B7-D74D-41E0-A041-CF5C48C9B68E}" destId="{4280E7C6-4560-4D96-8A95-1CD4AE79ECD9}" srcOrd="0" destOrd="0" presId="urn:microsoft.com/office/officeart/2009/layout/CircleArrowProcess"/>
    <dgm:cxn modelId="{BD5F31BC-6A4B-4866-8C1E-254EA8E3EA23}" type="presOf" srcId="{75B48D7E-4FD6-4C36-B1AD-E2100C59677C}" destId="{C8549575-C0B4-4DA7-AC02-8BA10B8532DD}" srcOrd="0" destOrd="0" presId="urn:microsoft.com/office/officeart/2009/layout/CircleArrowProcess"/>
    <dgm:cxn modelId="{EE7E6268-A202-45B9-8FE8-FFA434385FED}" type="presOf" srcId="{EDA194D6-CC1C-4139-B18F-FE740EA66313}" destId="{7E483654-7F24-43D6-9FEB-972C5EC800C9}" srcOrd="0" destOrd="0" presId="urn:microsoft.com/office/officeart/2009/layout/CircleArrowProcess"/>
    <dgm:cxn modelId="{77D508F3-FEDA-4240-8ED3-F35F8CB128C7}" srcId="{EDA194D6-CC1C-4139-B18F-FE740EA66313}" destId="{75B48D7E-4FD6-4C36-B1AD-E2100C59677C}" srcOrd="0" destOrd="0" parTransId="{60422B83-D26C-4D34-AFF8-1F148DCC2295}" sibTransId="{CDCAC9AF-894A-4047-98C3-9F8EF8EA63EB}"/>
    <dgm:cxn modelId="{A6952352-7A3A-41FB-AB73-911250E3E1F7}" type="presOf" srcId="{993C8C88-BBA0-4D5B-A42B-1314CF135E5F}" destId="{50E89DB4-28B8-4584-8125-8B03C185B76A}" srcOrd="0" destOrd="0" presId="urn:microsoft.com/office/officeart/2009/layout/CircleArrowProcess"/>
    <dgm:cxn modelId="{0274D5B6-7993-4AAD-9AA4-05A733EB0538}" srcId="{EDA194D6-CC1C-4139-B18F-FE740EA66313}" destId="{993C8C88-BBA0-4D5B-A42B-1314CF135E5F}" srcOrd="1" destOrd="0" parTransId="{FE3E4908-AA86-479B-87C9-1E0E8B605D6B}" sibTransId="{9B027863-B4A3-4BAD-A625-AE1CCCF35102}"/>
    <dgm:cxn modelId="{D3935ADD-D660-4193-AE0D-A2CEF699F096}" type="presParOf" srcId="{7E483654-7F24-43D6-9FEB-972C5EC800C9}" destId="{B276E219-1D18-43C4-B6AB-B3CE0DA0DA1B}" srcOrd="0" destOrd="0" presId="urn:microsoft.com/office/officeart/2009/layout/CircleArrowProcess"/>
    <dgm:cxn modelId="{2BD84021-B073-4E9F-AE0D-4D72E6D03CA1}" type="presParOf" srcId="{B276E219-1D18-43C4-B6AB-B3CE0DA0DA1B}" destId="{95A0418B-740B-4ED2-9A44-EACA14DF9FDB}" srcOrd="0" destOrd="0" presId="urn:microsoft.com/office/officeart/2009/layout/CircleArrowProcess"/>
    <dgm:cxn modelId="{11F6DB6C-B68B-4ABF-AF82-E5BCA67E4343}" type="presParOf" srcId="{7E483654-7F24-43D6-9FEB-972C5EC800C9}" destId="{C8549575-C0B4-4DA7-AC02-8BA10B8532DD}" srcOrd="1" destOrd="0" presId="urn:microsoft.com/office/officeart/2009/layout/CircleArrowProcess"/>
    <dgm:cxn modelId="{0FB999A4-D366-4E37-B0D1-B44F4A9FEB04}" type="presParOf" srcId="{7E483654-7F24-43D6-9FEB-972C5EC800C9}" destId="{5629E4A6-86FA-4970-811E-F0640EB9E7A2}" srcOrd="2" destOrd="0" presId="urn:microsoft.com/office/officeart/2009/layout/CircleArrowProcess"/>
    <dgm:cxn modelId="{FAC57955-E4F7-461F-AB90-115D21EEFEBC}" type="presParOf" srcId="{5629E4A6-86FA-4970-811E-F0640EB9E7A2}" destId="{BEBF92A2-69A2-41E1-AFA4-BC4AA1D654DA}" srcOrd="0" destOrd="0" presId="urn:microsoft.com/office/officeart/2009/layout/CircleArrowProcess"/>
    <dgm:cxn modelId="{6417C082-1A26-47AD-84FE-F1AB9C9A0A6A}" type="presParOf" srcId="{7E483654-7F24-43D6-9FEB-972C5EC800C9}" destId="{50E89DB4-28B8-4584-8125-8B03C185B76A}" srcOrd="3" destOrd="0" presId="urn:microsoft.com/office/officeart/2009/layout/CircleArrowProcess"/>
    <dgm:cxn modelId="{73F4B7BC-AEA1-41BD-928B-D96F52811D1E}" type="presParOf" srcId="{7E483654-7F24-43D6-9FEB-972C5EC800C9}" destId="{0FB99C4C-8799-4A1D-B679-1DEF86D38585}" srcOrd="4" destOrd="0" presId="urn:microsoft.com/office/officeart/2009/layout/CircleArrowProcess"/>
    <dgm:cxn modelId="{5FE96A52-F556-4A8B-828F-223437F77E4E}" type="presParOf" srcId="{0FB99C4C-8799-4A1D-B679-1DEF86D38585}" destId="{070D3D08-EC82-4328-A12F-05A2E40C4DC6}" srcOrd="0" destOrd="0" presId="urn:microsoft.com/office/officeart/2009/layout/CircleArrowProcess"/>
    <dgm:cxn modelId="{4272972E-B764-4B37-AE85-B66891FD174D}" type="presParOf" srcId="{7E483654-7F24-43D6-9FEB-972C5EC800C9}" destId="{4280E7C6-4560-4D96-8A95-1CD4AE79ECD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0418B-740B-4ED2-9A44-EACA14DF9FDB}">
      <dsp:nvSpPr>
        <dsp:cNvPr id="0" name=""/>
        <dsp:cNvSpPr/>
      </dsp:nvSpPr>
      <dsp:spPr>
        <a:xfrm>
          <a:off x="695196" y="40920"/>
          <a:ext cx="1743996" cy="174426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49575-C0B4-4DA7-AC02-8BA10B8532DD}">
      <dsp:nvSpPr>
        <dsp:cNvPr id="0" name=""/>
        <dsp:cNvSpPr/>
      </dsp:nvSpPr>
      <dsp:spPr>
        <a:xfrm>
          <a:off x="783104" y="555317"/>
          <a:ext cx="2918897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sp:txBody>
      <dsp:txXfrm>
        <a:off x="783104" y="555317"/>
        <a:ext cx="2918897" cy="484436"/>
      </dsp:txXfrm>
    </dsp:sp>
    <dsp:sp modelId="{BEBF92A2-69A2-41E1-AFA4-BC4AA1D654DA}">
      <dsp:nvSpPr>
        <dsp:cNvPr id="0" name=""/>
        <dsp:cNvSpPr/>
      </dsp:nvSpPr>
      <dsp:spPr>
        <a:xfrm>
          <a:off x="210807" y="1043128"/>
          <a:ext cx="1743996" cy="174426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89DB4-28B8-4584-8125-8B03C185B76A}">
      <dsp:nvSpPr>
        <dsp:cNvPr id="0" name=""/>
        <dsp:cNvSpPr/>
      </dsp:nvSpPr>
      <dsp:spPr>
        <a:xfrm>
          <a:off x="0" y="1638521"/>
          <a:ext cx="1172685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sp:txBody>
      <dsp:txXfrm>
        <a:off x="0" y="1638521"/>
        <a:ext cx="1172685" cy="484436"/>
      </dsp:txXfrm>
    </dsp:sp>
    <dsp:sp modelId="{070D3D08-EC82-4328-A12F-05A2E40C4DC6}">
      <dsp:nvSpPr>
        <dsp:cNvPr id="0" name=""/>
        <dsp:cNvSpPr/>
      </dsp:nvSpPr>
      <dsp:spPr>
        <a:xfrm>
          <a:off x="819326" y="2165269"/>
          <a:ext cx="1498363" cy="149896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EE3B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0E7C6-4560-4D96-8A95-1CD4AE79ECD9}">
      <dsp:nvSpPr>
        <dsp:cNvPr id="0" name=""/>
        <dsp:cNvSpPr/>
      </dsp:nvSpPr>
      <dsp:spPr>
        <a:xfrm>
          <a:off x="1916628" y="2700969"/>
          <a:ext cx="1785373" cy="484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b="1" kern="1200" dirty="0">
            <a:solidFill>
              <a:srgbClr val="EE3B42"/>
            </a:solidFill>
            <a:latin typeface="Calibri"/>
            <a:ea typeface="+mn-ea"/>
            <a:cs typeface="+mn-cs"/>
          </a:endParaRPr>
        </a:p>
      </dsp:txBody>
      <dsp:txXfrm>
        <a:off x="1916628" y="2700969"/>
        <a:ext cx="1785373" cy="484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pPr/>
              <a:t>08/06/2018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pPr/>
              <a:t>08/06/2018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pPr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653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262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65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7406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948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113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86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806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712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073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9382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745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548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7473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125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8000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72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745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‹N°›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  <p:sldLayoutId id="2147483752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0.wdp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.pn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7.png"/><Relationship Id="rId3" Type="http://schemas.openxmlformats.org/officeDocument/2006/relationships/image" Target="../media/image11.png"/><Relationship Id="rId21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9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24" Type="http://schemas.openxmlformats.org/officeDocument/2006/relationships/image" Target="../media/image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0.png"/><Relationship Id="rId10" Type="http://schemas.openxmlformats.org/officeDocument/2006/relationships/image" Target="../media/image19.png"/><Relationship Id="rId19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5.jpe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E37F5-F6F0-4E9B-A43A-AD5A03823FE3}"/>
              </a:ext>
            </a:extLst>
          </p:cNvPr>
          <p:cNvGrpSpPr/>
          <p:nvPr/>
        </p:nvGrpSpPr>
        <p:grpSpPr>
          <a:xfrm>
            <a:off x="0" y="3408"/>
            <a:ext cx="9144000" cy="5143500"/>
            <a:chOff x="0" y="0"/>
            <a:chExt cx="9144000" cy="5143500"/>
          </a:xfrm>
        </p:grpSpPr>
        <p:pic>
          <p:nvPicPr>
            <p:cNvPr id="7170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D46067A-AE34-4FAD-B414-FD4E15D82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59"/>
            <a:stretch/>
          </p:blipFill>
          <p:spPr bwMode="auto">
            <a:xfrm>
              <a:off x="2859315" y="0"/>
              <a:ext cx="628468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9C0D7EE0-BCAE-4E33-9EBF-B038E11DE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8"/>
            <a:stretch/>
          </p:blipFill>
          <p:spPr bwMode="auto">
            <a:xfrm>
              <a:off x="0" y="0"/>
              <a:ext cx="1748971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4F3A6337-50CC-42A9-B18A-3F57F49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2128321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FBF95F1-FB83-430B-96C6-DDCE9D09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1542989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551543" y="1703380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 smtClean="0">
                <a:solidFill>
                  <a:schemeClr val="bg1"/>
                </a:solidFill>
                <a:latin typeface="Raleway Light" charset="0"/>
              </a:rPr>
              <a:t>DIGITAL</a:t>
            </a:r>
            <a:endParaRPr lang="es-ES_tradnl" sz="4000" dirty="0">
              <a:solidFill>
                <a:schemeClr val="bg1"/>
              </a:solidFill>
              <a:latin typeface="Raleway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551543" y="2217807"/>
            <a:ext cx="2604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rgbClr val="EE0031"/>
                </a:solidFill>
                <a:latin typeface="Raleway Light" charset="0"/>
              </a:rPr>
              <a:t>FACTORY</a:t>
            </a:r>
            <a:endParaRPr lang="fr-FR" sz="4000" b="1" dirty="0">
              <a:solidFill>
                <a:srgbClr val="EE0031"/>
              </a:solidFill>
              <a:latin typeface="Raleway Light" charset="0"/>
            </a:endParaRPr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E7517869-FA61-448A-8269-425A8766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9" y="61571"/>
            <a:ext cx="870857" cy="87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3CED6-9495-4247-8602-0E9069D414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42"/>
          <a:stretch/>
        </p:blipFill>
        <p:spPr>
          <a:xfrm>
            <a:off x="177884" y="140080"/>
            <a:ext cx="2015407" cy="356919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CD33D414-A542-4DE6-844E-E03F8EB6F6D6}"/>
              </a:ext>
            </a:extLst>
          </p:cNvPr>
          <p:cNvSpPr txBox="1">
            <a:spLocks/>
          </p:cNvSpPr>
          <p:nvPr/>
        </p:nvSpPr>
        <p:spPr>
          <a:xfrm>
            <a:off x="644685" y="2867412"/>
            <a:ext cx="454933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08 JUIN 2018</a:t>
            </a:r>
            <a:endParaRPr 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4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7495" t="12749" r="8295" b="11960"/>
          <a:stretch/>
        </p:blipFill>
        <p:spPr>
          <a:xfrm>
            <a:off x="325712" y="572403"/>
            <a:ext cx="8048503" cy="4047723"/>
          </a:xfrm>
          <a:prstGeom prst="rect">
            <a:avLst/>
          </a:prstGeom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4077298" y="-3391434"/>
            <a:ext cx="705971" cy="820914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STORYMAP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3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E37F5-F6F0-4E9B-A43A-AD5A03823FE3}"/>
              </a:ext>
            </a:extLst>
          </p:cNvPr>
          <p:cNvGrpSpPr/>
          <p:nvPr/>
        </p:nvGrpSpPr>
        <p:grpSpPr>
          <a:xfrm>
            <a:off x="0" y="3408"/>
            <a:ext cx="9144000" cy="5143500"/>
            <a:chOff x="0" y="0"/>
            <a:chExt cx="9144000" cy="5143500"/>
          </a:xfrm>
        </p:grpSpPr>
        <p:pic>
          <p:nvPicPr>
            <p:cNvPr id="7170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D46067A-AE34-4FAD-B414-FD4E15D82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59"/>
            <a:stretch/>
          </p:blipFill>
          <p:spPr bwMode="auto">
            <a:xfrm>
              <a:off x="2859315" y="0"/>
              <a:ext cx="628468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9C0D7EE0-BCAE-4E33-9EBF-B038E11DE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8"/>
            <a:stretch/>
          </p:blipFill>
          <p:spPr bwMode="auto">
            <a:xfrm>
              <a:off x="0" y="0"/>
              <a:ext cx="1748971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4F3A6337-50CC-42A9-B18A-3F57F49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2128321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FBF95F1-FB83-430B-96C6-DDCE9D09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1542989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551543" y="1703380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>
                <a:solidFill>
                  <a:schemeClr val="bg1"/>
                </a:solidFill>
                <a:latin typeface="Raleway Light" charset="0"/>
              </a:rPr>
              <a:t>ACCULTURATION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551543" y="2217807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srgbClr val="EE0031"/>
                </a:solidFill>
                <a:latin typeface="Raleway Light" charset="0"/>
              </a:rPr>
              <a:t>NUMÉRIQUE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CD33D414-A542-4DE6-844E-E03F8EB6F6D6}"/>
              </a:ext>
            </a:extLst>
          </p:cNvPr>
          <p:cNvSpPr txBox="1">
            <a:spLocks/>
          </p:cNvSpPr>
          <p:nvPr/>
        </p:nvSpPr>
        <p:spPr>
          <a:xfrm>
            <a:off x="644685" y="2867412"/>
            <a:ext cx="454933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COMPRENDRE </a:t>
            </a:r>
            <a:r>
              <a:rPr lang="en-US" sz="1600" b="0" dirty="0">
                <a:solidFill>
                  <a:schemeClr val="bg1"/>
                </a:solidFill>
              </a:rPr>
              <a:t>LES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EE0031"/>
                </a:solidFill>
              </a:rPr>
              <a:t>ENJEUX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0" dirty="0">
                <a:solidFill>
                  <a:schemeClr val="bg1"/>
                </a:solidFill>
              </a:rPr>
              <a:t>ET</a:t>
            </a:r>
            <a:r>
              <a:rPr lang="en-US" sz="1600" dirty="0">
                <a:solidFill>
                  <a:schemeClr val="bg1"/>
                </a:solidFill>
              </a:rPr>
              <a:t> ADOPTER </a:t>
            </a:r>
            <a:r>
              <a:rPr lang="en-US" sz="1600" b="0" dirty="0">
                <a:solidFill>
                  <a:schemeClr val="bg1"/>
                </a:solidFill>
              </a:rPr>
              <a:t>LES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EE0031"/>
                </a:solidFill>
              </a:rPr>
              <a:t>USAGES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0" dirty="0">
                <a:solidFill>
                  <a:schemeClr val="bg1"/>
                </a:solidFill>
              </a:rPr>
              <a:t>D’UNE</a:t>
            </a:r>
            <a:r>
              <a:rPr lang="en-US" sz="1600" dirty="0">
                <a:solidFill>
                  <a:schemeClr val="bg1"/>
                </a:solidFill>
              </a:rPr>
              <a:t> TRANSFORMATION </a:t>
            </a:r>
            <a:r>
              <a:rPr lang="en-US" sz="1600" b="0" dirty="0">
                <a:solidFill>
                  <a:schemeClr val="bg1"/>
                </a:solidFill>
              </a:rPr>
              <a:t>PROFONDE</a:t>
            </a:r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E7517869-FA61-448A-8269-425A8766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9" y="61571"/>
            <a:ext cx="870857" cy="87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3CED6-9495-4247-8602-0E9069D414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42"/>
          <a:stretch/>
        </p:blipFill>
        <p:spPr>
          <a:xfrm>
            <a:off x="177884" y="140080"/>
            <a:ext cx="2015407" cy="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3442071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E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redondeado 7"/>
          <p:cNvSpPr/>
          <p:nvPr/>
        </p:nvSpPr>
        <p:spPr>
          <a:xfrm>
            <a:off x="3920725" y="2003322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EE0031"/>
                </a:solidFill>
              </a:rPr>
              <a:t>COMPRENDRE ET ADOPTER LA CULTURE NUMERIQUE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830847" y="1789819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598685" y="-262104"/>
            <a:ext cx="843387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438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3920725" y="251432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3927459" y="353719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438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3920725" y="4047350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269020" y="2457244"/>
            <a:ext cx="2927274" cy="41812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FORMATION: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ADOPTER LES USAGES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278247" y="3991978"/>
            <a:ext cx="2720725" cy="41811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OPEN INNOVATION: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S’OUVRIR SUR LE MONDE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D9D21-A974-4C57-AAE4-1F026B0A9C1F}"/>
              </a:ext>
            </a:extLst>
          </p:cNvPr>
          <p:cNvSpPr/>
          <p:nvPr/>
        </p:nvSpPr>
        <p:spPr>
          <a:xfrm>
            <a:off x="4278247" y="1952829"/>
            <a:ext cx="3789768" cy="41812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LE NUMERIQUE: </a:t>
            </a:r>
            <a: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/>
            </a:r>
            <a:br>
              <a:rPr lang="fr-F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</a:b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MOTEUR D’UNE TRANSFORMATION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4F4B03D-D09D-4A10-8EAB-170FB3612925}"/>
              </a:ext>
            </a:extLst>
          </p:cNvPr>
          <p:cNvSpPr txBox="1">
            <a:spLocks/>
          </p:cNvSpPr>
          <p:nvPr/>
        </p:nvSpPr>
        <p:spPr>
          <a:xfrm>
            <a:off x="4269021" y="3478395"/>
            <a:ext cx="21358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CULTURE INTERNE: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ACADEMY</a:t>
            </a:r>
          </a:p>
        </p:txBody>
      </p:sp>
      <p:sp>
        <p:nvSpPr>
          <p:cNvPr id="34" name="Rectángulo redondeado 7">
            <a:extLst>
              <a:ext uri="{FF2B5EF4-FFF2-40B4-BE49-F238E27FC236}">
                <a16:creationId xmlns:a16="http://schemas.microsoft.com/office/drawing/2014/main" id="{63740A1D-E44A-4E57-9A81-F433BCF30A2E}"/>
              </a:ext>
            </a:extLst>
          </p:cNvPr>
          <p:cNvSpPr/>
          <p:nvPr/>
        </p:nvSpPr>
        <p:spPr>
          <a:xfrm>
            <a:off x="3917777" y="3025336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2872352A-DEE5-4073-8ED8-B100D2908B1C}"/>
              </a:ext>
            </a:extLst>
          </p:cNvPr>
          <p:cNvSpPr txBox="1">
            <a:spLocks/>
          </p:cNvSpPr>
          <p:nvPr/>
        </p:nvSpPr>
        <p:spPr>
          <a:xfrm>
            <a:off x="4269021" y="2969964"/>
            <a:ext cx="2927273" cy="41811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EE3B42"/>
                </a:solidFill>
              </a:rPr>
              <a:t>CONDUITE DU CHANGEMENT: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PARTAGER LA CULTURE</a:t>
            </a: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51" y="4698712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3030982"/>
            <a:ext cx="3531899" cy="576956"/>
          </a:xfrm>
        </p:spPr>
        <p:txBody>
          <a:bodyPr/>
          <a:lstStyle/>
          <a:p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Moteur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d’une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transformation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fr-FR" sz="2800" dirty="0">
                <a:solidFill>
                  <a:srgbClr val="EE3B42"/>
                </a:solidFill>
              </a:rPr>
              <a:t>LE NUMERIQUE</a:t>
            </a:r>
            <a:endParaRPr lang="en-US" sz="28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EBBF778-FF39-4BA2-8720-78D4F67C2C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0425" r="10425"/>
          <a:stretch>
            <a:fillRect/>
          </a:stretch>
        </p:blipFill>
        <p:spPr/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467" y="4785995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4077298" y="-3391434"/>
            <a:ext cx="705971" cy="820914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62129-F02D-416C-B0D3-779B21579CD8}"/>
              </a:ext>
            </a:extLst>
          </p:cNvPr>
          <p:cNvSpPr/>
          <p:nvPr/>
        </p:nvSpPr>
        <p:spPr>
          <a:xfrm>
            <a:off x="3262641" y="2261772"/>
            <a:ext cx="53805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La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transformation digitale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implique une modification de la façon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communiquer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d’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échanger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collaborer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voire même de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décider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des individus d’une organisation.</a:t>
            </a:r>
          </a:p>
        </p:txBody>
      </p:sp>
      <p:pic>
        <p:nvPicPr>
          <p:cNvPr id="4098" name="Picture 2" descr="https://i.pinimg.com/736x/e7/db/15/e7db150128f7ef6269237194a67e7913--la-culture-steve-jobs.jpg">
            <a:extLst>
              <a:ext uri="{FF2B5EF4-FFF2-40B4-BE49-F238E27FC236}">
                <a16:creationId xmlns:a16="http://schemas.microsoft.com/office/drawing/2014/main" id="{7B33F88C-F989-4D1E-899E-7B53D529C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t="16906" r="25205" b="21091"/>
          <a:stretch/>
        </p:blipFill>
        <p:spPr bwMode="auto">
          <a:xfrm>
            <a:off x="355010" y="1278375"/>
            <a:ext cx="2907631" cy="33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5B0F6-1637-4679-B722-12275BD31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4077298" y="-3391434"/>
            <a:ext cx="705971" cy="820914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BA8B97-6F80-4AB0-8F3F-22DF4F92A36C}"/>
              </a:ext>
            </a:extLst>
          </p:cNvPr>
          <p:cNvSpPr/>
          <p:nvPr/>
        </p:nvSpPr>
        <p:spPr>
          <a:xfrm>
            <a:off x="439173" y="2126598"/>
            <a:ext cx="5007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000" dirty="0">
                <a:solidFill>
                  <a:srgbClr val="666666"/>
                </a:solidFill>
                <a:latin typeface="avenir_roman"/>
              </a:rPr>
              <a:t>Une vraie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intégration du digital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implique donc un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changement progressif de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culture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donc du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fonctionnement collectif de l’entreprise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sur de multiples dimensions.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5124" name="Picture 4" descr="RÃ©sultat de recherche d'images">
            <a:extLst>
              <a:ext uri="{FF2B5EF4-FFF2-40B4-BE49-F238E27FC236}">
                <a16:creationId xmlns:a16="http://schemas.microsoft.com/office/drawing/2014/main" id="{F2BE64C9-D747-4085-A736-25D8EE5A6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6" b="83429" l="18500" r="57083">
                        <a14:foregroundMark x1="45250" y1="45571" x2="45250" y2="45571"/>
                        <a14:foregroundMark x1="48333" y1="55714" x2="48333" y2="55714"/>
                        <a14:foregroundMark x1="52167" y1="66286" x2="52167" y2="66286"/>
                        <a14:foregroundMark x1="26833" y1="43857" x2="26833" y2="43857"/>
                        <a14:foregroundMark x1="26833" y1="39714" x2="26833" y2="39714"/>
                        <a14:foregroundMark x1="26333" y1="42286" x2="26333" y2="42286"/>
                        <a14:foregroundMark x1="25917" y1="42429" x2="25917" y2="42429"/>
                        <a14:foregroundMark x1="26500" y1="41429" x2="26500" y2="41429"/>
                        <a14:foregroundMark x1="25750" y1="42571" x2="25750" y2="42571"/>
                        <a14:foregroundMark x1="25917" y1="43571" x2="25917" y2="43571"/>
                        <a14:foregroundMark x1="30500" y1="22571" x2="30500" y2="22571"/>
                        <a14:foregroundMark x1="36417" y1="34143" x2="36417" y2="34143"/>
                        <a14:foregroundMark x1="21667" y1="56714" x2="21667" y2="56714"/>
                        <a14:foregroundMark x1="41667" y1="37143" x2="41667" y2="37143"/>
                        <a14:foregroundMark x1="43417" y1="38143" x2="43417" y2="38143"/>
                        <a14:foregroundMark x1="36167" y1="42429" x2="36167" y2="42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9" t="13723" r="41995" b="15946"/>
          <a:stretch/>
        </p:blipFill>
        <p:spPr bwMode="auto">
          <a:xfrm>
            <a:off x="5277854" y="1066123"/>
            <a:ext cx="3601454" cy="361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74E30E-7382-4FB9-AF82-27D31A12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DBA79B96-C19A-47D5-BBEE-66510EDB9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4120614" y="-3434753"/>
            <a:ext cx="705971" cy="829577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171FE5-B391-4692-B5FB-8683633B10F1}"/>
              </a:ext>
            </a:extLst>
          </p:cNvPr>
          <p:cNvSpPr/>
          <p:nvPr/>
        </p:nvSpPr>
        <p:spPr>
          <a:xfrm>
            <a:off x="4232746" y="3830330"/>
            <a:ext cx="2671010" cy="3425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E3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E3B42"/>
                </a:solidFill>
              </a:rPr>
              <a:t>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3D5621-E40B-4908-AC2C-4694743FDD9C}"/>
              </a:ext>
            </a:extLst>
          </p:cNvPr>
          <p:cNvSpPr/>
          <p:nvPr/>
        </p:nvSpPr>
        <p:spPr>
          <a:xfrm>
            <a:off x="4203809" y="2836103"/>
            <a:ext cx="2671010" cy="3425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E3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E3B42"/>
                </a:solidFill>
              </a:rPr>
              <a:t>CONDUITE DU CHANGEMENT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F82284-E109-44FE-B3FC-A387112516D6}"/>
              </a:ext>
            </a:extLst>
          </p:cNvPr>
          <p:cNvSpPr/>
          <p:nvPr/>
        </p:nvSpPr>
        <p:spPr>
          <a:xfrm>
            <a:off x="4166585" y="1823842"/>
            <a:ext cx="2671010" cy="34251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E3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E3B42"/>
                </a:solidFill>
              </a:rPr>
              <a:t>ADOPTION DES USAGES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DD8B9A-B13D-410B-8012-3200C7B57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438063"/>
              </p:ext>
            </p:extLst>
          </p:nvPr>
        </p:nvGraphicFramePr>
        <p:xfrm>
          <a:off x="1436056" y="1124491"/>
          <a:ext cx="3702002" cy="362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161B5-6ACA-48B8-BAC8-FA5B1916C6C9}"/>
              </a:ext>
            </a:extLst>
          </p:cNvPr>
          <p:cNvSpPr txBox="1"/>
          <p:nvPr/>
        </p:nvSpPr>
        <p:spPr>
          <a:xfrm>
            <a:off x="3782788" y="168621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EE3B42"/>
                </a:solidFill>
                <a:latin typeface="Calibri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E9AFA-1974-4522-8AF4-B7BB6001B903}"/>
              </a:ext>
            </a:extLst>
          </p:cNvPr>
          <p:cNvSpPr txBox="1"/>
          <p:nvPr/>
        </p:nvSpPr>
        <p:spPr>
          <a:xfrm>
            <a:off x="3782788" y="2719059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sz="3200" b="1">
                <a:solidFill>
                  <a:srgbClr val="EE3B42"/>
                </a:solidFill>
                <a:latin typeface="Calibri"/>
              </a:defRPr>
            </a:lvl1pPr>
          </a:lstStyle>
          <a:p>
            <a:r>
              <a:rPr lang="fr-FR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0C007-AE5D-43C0-80FB-36003D4486AA}"/>
              </a:ext>
            </a:extLst>
          </p:cNvPr>
          <p:cNvSpPr txBox="1"/>
          <p:nvPr/>
        </p:nvSpPr>
        <p:spPr>
          <a:xfrm>
            <a:off x="3782788" y="3719499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>
              <a:defRPr sz="3200" b="1">
                <a:solidFill>
                  <a:srgbClr val="EE3B42"/>
                </a:solidFill>
                <a:latin typeface="Calibri"/>
              </a:defRPr>
            </a:lvl1pPr>
          </a:lstStyle>
          <a:p>
            <a:r>
              <a:rPr lang="fr-FR" dirty="0"/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A28589-A515-487B-9CD6-51497561F855}"/>
              </a:ext>
            </a:extLst>
          </p:cNvPr>
          <p:cNvSpPr/>
          <p:nvPr/>
        </p:nvSpPr>
        <p:spPr>
          <a:xfrm>
            <a:off x="4152169" y="2194774"/>
            <a:ext cx="269984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>
                <a:solidFill>
                  <a:srgbClr val="EE3B42"/>
                </a:solidFill>
              </a:rPr>
              <a:t>Orientation digitale portée et reconnue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4D0DA-2F66-46C1-8CDC-C06EBC68B797}"/>
              </a:ext>
            </a:extLst>
          </p:cNvPr>
          <p:cNvSpPr/>
          <p:nvPr/>
        </p:nvSpPr>
        <p:spPr>
          <a:xfrm>
            <a:off x="4429475" y="3182704"/>
            <a:ext cx="229434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>
                <a:solidFill>
                  <a:srgbClr val="EE3B42"/>
                </a:solidFill>
              </a:rPr>
              <a:t>Un enjeu de mobilisation interne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EAA80-3DBB-4E9D-A25E-E1C0880BD618}"/>
              </a:ext>
            </a:extLst>
          </p:cNvPr>
          <p:cNvSpPr/>
          <p:nvPr/>
        </p:nvSpPr>
        <p:spPr>
          <a:xfrm>
            <a:off x="4043154" y="4174955"/>
            <a:ext cx="3050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200" b="1" dirty="0">
                <a:solidFill>
                  <a:srgbClr val="EE3B42"/>
                </a:solidFill>
              </a:rPr>
              <a:t>Pour </a:t>
            </a:r>
            <a:r>
              <a:rPr lang="fr-FR" sz="1200" b="1" dirty="0" err="1">
                <a:solidFill>
                  <a:srgbClr val="EE3B42"/>
                </a:solidFill>
              </a:rPr>
              <a:t>co-construire</a:t>
            </a:r>
            <a:r>
              <a:rPr lang="fr-FR" sz="1200" b="1" dirty="0">
                <a:solidFill>
                  <a:srgbClr val="EE3B42"/>
                </a:solidFill>
              </a:rPr>
              <a:t> « l’</a:t>
            </a:r>
            <a:r>
              <a:rPr lang="fr-FR" sz="1200" b="1" dirty="0" err="1">
                <a:solidFill>
                  <a:srgbClr val="EE3B42"/>
                </a:solidFill>
              </a:rPr>
              <a:t>Experience</a:t>
            </a:r>
            <a:r>
              <a:rPr lang="fr-FR" sz="1200" b="1" dirty="0">
                <a:solidFill>
                  <a:srgbClr val="EE3B42"/>
                </a:solidFill>
              </a:rPr>
              <a:t> </a:t>
            </a:r>
            <a:r>
              <a:rPr lang="fr-FR" sz="1200" b="1" dirty="0" err="1">
                <a:solidFill>
                  <a:srgbClr val="EE3B42"/>
                </a:solidFill>
              </a:rPr>
              <a:t>Company</a:t>
            </a:r>
            <a:r>
              <a:rPr lang="fr-FR" sz="1200" b="1" dirty="0">
                <a:solidFill>
                  <a:srgbClr val="EE3B42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8965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4077298" y="-3391434"/>
            <a:ext cx="705971" cy="820914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NUMERIQUE: MOTEUR D’UNE TRANSFORMATION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62129-F02D-416C-B0D3-779B21579CD8}"/>
              </a:ext>
            </a:extLst>
          </p:cNvPr>
          <p:cNvSpPr/>
          <p:nvPr/>
        </p:nvSpPr>
        <p:spPr>
          <a:xfrm>
            <a:off x="3143790" y="2261772"/>
            <a:ext cx="53805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L’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acculturation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digitale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est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vitale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pour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innover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Saisir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opportunités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Attirer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collaborateurs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les plus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performants</a:t>
            </a:r>
          </a:p>
          <a:p>
            <a:pPr marL="342900" indent="-342900">
              <a:buFontTx/>
              <a:buChar char="-"/>
            </a:pP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Imaginer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la banque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demain</a:t>
            </a:r>
          </a:p>
        </p:txBody>
      </p:sp>
      <p:pic>
        <p:nvPicPr>
          <p:cNvPr id="13314" name="Picture 2" descr="https://i.pinimg.com/736x/cd/7b/7d/cd7b7d7d8d6cd8484c53095f08fe7fa6--flat-illustration-digital-illustration.jpg">
            <a:extLst>
              <a:ext uri="{FF2B5EF4-FFF2-40B4-BE49-F238E27FC236}">
                <a16:creationId xmlns:a16="http://schemas.microsoft.com/office/drawing/2014/main" id="{C90E1FD8-EB0A-45FB-8014-C042B0428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2" b="99541" l="3000" r="97500">
                        <a14:foregroundMark x1="27333" y1="68349" x2="27333" y2="68349"/>
                        <a14:foregroundMark x1="27500" y1="84404" x2="27500" y2="84404"/>
                        <a14:foregroundMark x1="45000" y1="83257" x2="45000" y2="83257"/>
                        <a14:foregroundMark x1="42833" y1="68578" x2="42833" y2="68578"/>
                        <a14:foregroundMark x1="81667" y1="78440" x2="81667" y2="78440"/>
                        <a14:foregroundMark x1="86333" y1="77982" x2="86333" y2="77982"/>
                        <a14:foregroundMark x1="83333" y1="86468" x2="83333" y2="86468"/>
                        <a14:foregroundMark x1="81500" y1="63532" x2="81500" y2="63532"/>
                        <a14:foregroundMark x1="57667" y1="37844" x2="57667" y2="37844"/>
                        <a14:foregroundMark x1="57667" y1="36009" x2="57667" y2="36009"/>
                        <a14:foregroundMark x1="53667" y1="38532" x2="53667" y2="38532"/>
                        <a14:foregroundMark x1="50000" y1="37844" x2="50000" y2="37844"/>
                        <a14:foregroundMark x1="67333" y1="34633" x2="67333" y2="34633"/>
                        <a14:foregroundMark x1="62500" y1="39220" x2="62500" y2="39220"/>
                        <a14:foregroundMark x1="73833" y1="35321" x2="73833" y2="35321"/>
                        <a14:foregroundMark x1="34167" y1="41514" x2="34167" y2="41514"/>
                        <a14:foregroundMark x1="34167" y1="46330" x2="34167" y2="46330"/>
                        <a14:foregroundMark x1="15000" y1="62156" x2="15000" y2="62156"/>
                        <a14:foregroundMark x1="31833" y1="70642" x2="31833" y2="70642"/>
                        <a14:foregroundMark x1="56000" y1="69495" x2="56000" y2="69495"/>
                        <a14:foregroundMark x1="75000" y1="75688" x2="75000" y2="75688"/>
                        <a14:foregroundMark x1="75667" y1="80275" x2="75667" y2="80275"/>
                        <a14:foregroundMark x1="76667" y1="83945" x2="76667" y2="83945"/>
                        <a14:foregroundMark x1="80167" y1="66514" x2="80167" y2="66514"/>
                        <a14:foregroundMark x1="81833" y1="67431" x2="81833" y2="67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3"/>
          <a:stretch/>
        </p:blipFill>
        <p:spPr bwMode="auto">
          <a:xfrm>
            <a:off x="0" y="489030"/>
            <a:ext cx="3672544" cy="46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2148A-D840-4781-A318-DA8F6592B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45833" y="2977459"/>
            <a:ext cx="3176006" cy="576956"/>
          </a:xfrm>
        </p:spPr>
        <p:txBody>
          <a:bodyPr/>
          <a:lstStyle/>
          <a:p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Adopter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les </a:t>
            </a:r>
            <a:r>
              <a:rPr lang="es-ES_tradn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usages</a:t>
            </a:r>
            <a:r>
              <a:rPr lang="es-ES_trad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 digital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66110" y="2608217"/>
            <a:ext cx="2956196" cy="221850"/>
          </a:xfrm>
        </p:spPr>
        <p:txBody>
          <a:bodyPr/>
          <a:lstStyle/>
          <a:p>
            <a:r>
              <a:rPr lang="fr-FR" sz="2800" dirty="0">
                <a:solidFill>
                  <a:srgbClr val="EE3B42"/>
                </a:solidFill>
              </a:rPr>
              <a:t>FORMATION</a:t>
            </a:r>
            <a:endParaRPr lang="en-US" sz="28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8DD4C58-E2C5-4738-8BF2-8B9B9737C8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8268" t="-12834" r="5562" b="-1736"/>
          <a:stretch/>
        </p:blipFill>
        <p:spPr>
          <a:xfrm>
            <a:off x="3661925" y="-557471"/>
            <a:ext cx="5522180" cy="550800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8A2786-2A74-4A56-96D5-E71DC1025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3.amazonaws.com/kinlane-productions/tyk/tyk-plugins.png">
            <a:extLst>
              <a:ext uri="{FF2B5EF4-FFF2-40B4-BE49-F238E27FC236}">
                <a16:creationId xmlns:a16="http://schemas.microsoft.com/office/drawing/2014/main" id="{37592D34-D973-4322-B269-6F22A53A2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29" b="97198" l="3768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0" t="23710" r="3245"/>
          <a:stretch/>
        </p:blipFill>
        <p:spPr bwMode="auto">
          <a:xfrm>
            <a:off x="3673643" y="1852864"/>
            <a:ext cx="5470358" cy="35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DE9BED-A47F-4917-A780-F7F9A8815A2B}"/>
              </a:ext>
            </a:extLst>
          </p:cNvPr>
          <p:cNvSpPr/>
          <p:nvPr/>
        </p:nvSpPr>
        <p:spPr>
          <a:xfrm>
            <a:off x="572365" y="1582155"/>
            <a:ext cx="5649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Des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ateliers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formation en faveur de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tous les collaborateurs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SGMA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sur différentes méthodologies appliquées à la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Digital </a:t>
            </a:r>
            <a:r>
              <a:rPr lang="fr-FR" sz="2000" b="1" dirty="0" err="1">
                <a:solidFill>
                  <a:srgbClr val="EE3B42"/>
                </a:solidFill>
                <a:latin typeface="avenir_roman"/>
              </a:rPr>
              <a:t>Factory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28877" y="2702082"/>
            <a:ext cx="452813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>
                <a:solidFill>
                  <a:srgbClr val="EE3B42"/>
                </a:solidFill>
                <a:latin typeface="avenir_roman"/>
              </a:rPr>
              <a:t>TRANSFORMATION DIGITALE</a:t>
            </a:r>
          </a:p>
          <a:p>
            <a:pPr algn="r"/>
            <a:r>
              <a:rPr lang="fr-FR" sz="2400" dirty="0" smtClean="0">
                <a:solidFill>
                  <a:srgbClr val="EE3B42"/>
                </a:solidFill>
                <a:latin typeface="avenir_roman"/>
              </a:rPr>
              <a:t>LEAN </a:t>
            </a:r>
            <a:r>
              <a:rPr lang="fr-FR" sz="2400" dirty="0">
                <a:solidFill>
                  <a:srgbClr val="EE3B42"/>
                </a:solidFill>
                <a:latin typeface="avenir_roman"/>
              </a:rPr>
              <a:t>STARTUP</a:t>
            </a:r>
            <a:br>
              <a:rPr lang="fr-FR" sz="2400" dirty="0">
                <a:solidFill>
                  <a:srgbClr val="EE3B42"/>
                </a:solidFill>
                <a:latin typeface="avenir_roman"/>
              </a:rPr>
            </a:br>
            <a:r>
              <a:rPr lang="fr-FR" sz="2400" dirty="0">
                <a:solidFill>
                  <a:srgbClr val="EE3B42"/>
                </a:solidFill>
                <a:latin typeface="avenir_roman"/>
              </a:rPr>
              <a:t> DESIGN </a:t>
            </a:r>
            <a:r>
              <a:rPr lang="fr-FR" sz="2400" dirty="0" smtClean="0">
                <a:solidFill>
                  <a:srgbClr val="EE3B42"/>
                </a:solidFill>
                <a:latin typeface="avenir_roman"/>
              </a:rPr>
              <a:t>THINKING</a:t>
            </a:r>
            <a:br>
              <a:rPr lang="fr-FR" sz="2400" dirty="0" smtClean="0">
                <a:solidFill>
                  <a:srgbClr val="EE3B42"/>
                </a:solidFill>
                <a:latin typeface="avenir_roman"/>
              </a:rPr>
            </a:br>
            <a:r>
              <a:rPr lang="fr-FR" sz="2400" dirty="0" smtClean="0">
                <a:solidFill>
                  <a:srgbClr val="EE3B42"/>
                </a:solidFill>
                <a:latin typeface="avenir_roman"/>
              </a:rPr>
              <a:t> </a:t>
            </a:r>
            <a:r>
              <a:rPr lang="fr-FR" sz="2400" dirty="0">
                <a:solidFill>
                  <a:srgbClr val="EE3B42"/>
                </a:solidFill>
                <a:latin typeface="avenir_roman"/>
              </a:rPr>
              <a:t>AGILE &amp; SCRUM</a:t>
            </a:r>
            <a:br>
              <a:rPr lang="fr-FR" sz="2400" dirty="0">
                <a:solidFill>
                  <a:srgbClr val="EE3B42"/>
                </a:solidFill>
                <a:latin typeface="avenir_roman"/>
              </a:rPr>
            </a:br>
            <a:r>
              <a:rPr lang="fr-FR" sz="1600" dirty="0">
                <a:solidFill>
                  <a:srgbClr val="EE3B42"/>
                </a:solidFill>
                <a:latin typeface="avenir_roman"/>
              </a:rPr>
              <a:t>…et bien d’autres </a:t>
            </a:r>
            <a:endParaRPr lang="fr-FR" sz="2400" dirty="0">
              <a:solidFill>
                <a:srgbClr val="EE3B42"/>
              </a:solidFill>
              <a:latin typeface="avenir_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9DCFE-1F3A-4208-9665-51D03B637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6" y="4716616"/>
            <a:ext cx="1557859" cy="239141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6506A574-3559-4694-B653-E50CEDAF0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4" y="4548741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579150" y="2291676"/>
            <a:ext cx="6928662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_tradnl" sz="4000" b="1" dirty="0">
                <a:solidFill>
                  <a:srgbClr val="EE0031"/>
                </a:solidFill>
                <a:latin typeface="Raleway Light" charset="0"/>
              </a:rPr>
              <a:t>ARCHITECTURE</a:t>
            </a:r>
            <a:r>
              <a:rPr lang="es-ES_tradnl" sz="3200" dirty="0" smtClean="0">
                <a:solidFill>
                  <a:schemeClr val="bg1"/>
                </a:solidFill>
                <a:latin typeface="Raleway Light" charset="0"/>
              </a:rPr>
              <a:t> </a:t>
            </a:r>
            <a:r>
              <a:rPr lang="es-ES_tradnl" sz="4000" b="1" dirty="0" smtClean="0">
                <a:solidFill>
                  <a:srgbClr val="EE0031"/>
                </a:solidFill>
                <a:latin typeface="Raleway Light" charset="0"/>
              </a:rPr>
              <a:t/>
            </a:r>
            <a:br>
              <a:rPr lang="es-ES_tradnl" sz="4000" b="1" dirty="0" smtClean="0">
                <a:solidFill>
                  <a:srgbClr val="EE0031"/>
                </a:solidFill>
                <a:latin typeface="Raleway Light" charset="0"/>
              </a:rPr>
            </a:br>
            <a:r>
              <a:rPr lang="es-ES_tradnl" sz="4000" b="1" dirty="0" smtClean="0">
                <a:solidFill>
                  <a:srgbClr val="EE0031"/>
                </a:solidFill>
                <a:latin typeface="Raleway Light" charset="0"/>
              </a:rPr>
              <a:t>&amp; DEVOPS</a:t>
            </a:r>
            <a:endParaRPr lang="es-ES_tradnl" sz="4000" b="1" dirty="0">
              <a:solidFill>
                <a:srgbClr val="EE0031"/>
              </a:solidFill>
              <a:latin typeface="Raleway Light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9396" r="30916" b="32670"/>
          <a:stretch/>
        </p:blipFill>
        <p:spPr>
          <a:xfrm>
            <a:off x="4854463" y="1738762"/>
            <a:ext cx="1310854" cy="163610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92" y="2200670"/>
            <a:ext cx="2468193" cy="883584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69" y="251798"/>
            <a:ext cx="1385842" cy="2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371220" y="-2685254"/>
            <a:ext cx="705971" cy="679698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95480" y="1289241"/>
            <a:ext cx="3673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b="1" dirty="0">
                <a:solidFill>
                  <a:srgbClr val="EE3B42"/>
                </a:solidFill>
                <a:latin typeface="avenir_roman"/>
              </a:rPr>
              <a:t>LEAN STARTUP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8B0B9-76CA-4CE3-A5FC-1C0EAF37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6A2851BF-45D1-4AD6-900B-D7FF2399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8" y="457633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93E7-820D-4874-889E-D1C8214DA48E}"/>
              </a:ext>
            </a:extLst>
          </p:cNvPr>
          <p:cNvSpPr/>
          <p:nvPr/>
        </p:nvSpPr>
        <p:spPr>
          <a:xfrm>
            <a:off x="3256548" y="3940453"/>
            <a:ext cx="2759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En découvrir les étapes: Apprendre, Construire, Mesurer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F3B0A-B15E-42D5-B716-02875C43387A}"/>
              </a:ext>
            </a:extLst>
          </p:cNvPr>
          <p:cNvSpPr/>
          <p:nvPr/>
        </p:nvSpPr>
        <p:spPr>
          <a:xfrm>
            <a:off x="5952918" y="3940453"/>
            <a:ext cx="2887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Appliquer les techniques et les outils des startups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29B72-CF82-46B3-ACE1-F4F3F0B63E4E}"/>
              </a:ext>
            </a:extLst>
          </p:cNvPr>
          <p:cNvSpPr/>
          <p:nvPr/>
        </p:nvSpPr>
        <p:spPr>
          <a:xfrm>
            <a:off x="583935" y="3940453"/>
            <a:ext cx="2245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Acquérir les bases de la « Lean Method »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F88E74-6362-468F-87DA-60DD76004C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72" y="1750322"/>
            <a:ext cx="1807854" cy="1997679"/>
          </a:xfrm>
          <a:prstGeom prst="rect">
            <a:avLst/>
          </a:prstGeom>
        </p:spPr>
      </p:pic>
      <p:pic>
        <p:nvPicPr>
          <p:cNvPr id="33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:a16="http://schemas.microsoft.com/office/drawing/2014/main" id="{BBF965CC-5578-4D77-B36E-652D5D3D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" b="98485" l="853" r="96928">
                        <a14:foregroundMark x1="20990" y1="26190" x2="20990" y2="26190"/>
                        <a14:foregroundMark x1="15188" y1="25758" x2="15188" y2="25758"/>
                        <a14:foregroundMark x1="16212" y1="21429" x2="16212" y2="21429"/>
                        <a14:foregroundMark x1="19795" y1="18615" x2="19795" y2="18615"/>
                        <a14:foregroundMark x1="18259" y1="17100" x2="18259" y2="17100"/>
                        <a14:foregroundMark x1="31570" y1="18615" x2="31570" y2="18615"/>
                        <a14:foregroundMark x1="16382" y1="41558" x2="16382" y2="41558"/>
                        <a14:foregroundMark x1="23720" y1="43939" x2="23720" y2="43939"/>
                        <a14:foregroundMark x1="25256" y1="41991" x2="25256" y2="41991"/>
                        <a14:foregroundMark x1="27133" y1="44156" x2="27133" y2="44156"/>
                        <a14:foregroundMark x1="23891" y1="46753" x2="23891" y2="46753"/>
                        <a14:foregroundMark x1="13823" y1="43290" x2="13823" y2="43290"/>
                        <a14:foregroundMark x1="11433" y1="37229" x2="11433" y2="37229"/>
                        <a14:foregroundMark x1="11433" y1="30952" x2="11433" y2="30952"/>
                        <a14:foregroundMark x1="10068" y1="25108" x2="10068" y2="25108"/>
                        <a14:foregroundMark x1="10580" y1="21645" x2="10580" y2="21645"/>
                        <a14:foregroundMark x1="13823" y1="20996" x2="13823" y2="20996"/>
                        <a14:foregroundMark x1="14846" y1="35065" x2="14846" y2="35065"/>
                        <a14:foregroundMark x1="71502" y1="59524" x2="71502" y2="59524"/>
                        <a14:foregroundMark x1="68259" y1="67749" x2="68259" y2="67749"/>
                        <a14:foregroundMark x1="65529" y1="68615" x2="65529" y2="68615"/>
                        <a14:foregroundMark x1="76792" y1="69264" x2="76792" y2="69264"/>
                        <a14:foregroundMark x1="87713" y1="39177" x2="87713" y2="39177"/>
                        <a14:foregroundMark x1="80205" y1="34416" x2="80205" y2="34416"/>
                        <a14:foregroundMark x1="82423" y1="33766" x2="82423" y2="33766"/>
                        <a14:foregroundMark x1="82423" y1="38745" x2="82423" y2="38745"/>
                        <a14:foregroundMark x1="87031" y1="42424" x2="87031" y2="42424"/>
                        <a14:foregroundMark x1="88737" y1="45022" x2="88737" y2="45022"/>
                        <a14:foregroundMark x1="82082" y1="47619" x2="82082" y2="47619"/>
                        <a14:foregroundMark x1="79863" y1="49784" x2="79863" y2="49784"/>
                        <a14:foregroundMark x1="88396" y1="50866" x2="88396" y2="50866"/>
                        <a14:foregroundMark x1="88396" y1="52597" x2="88396" y2="52597"/>
                        <a14:foregroundMark x1="83788" y1="60606" x2="83788" y2="60606"/>
                        <a14:foregroundMark x1="83788" y1="61688" x2="83788" y2="61688"/>
                        <a14:foregroundMark x1="82935" y1="61688" x2="82935" y2="61688"/>
                        <a14:foregroundMark x1="76621" y1="61688" x2="76621" y2="61688"/>
                        <a14:foregroundMark x1="72696" y1="58225" x2="72696" y2="58225"/>
                        <a14:foregroundMark x1="72355" y1="56710" x2="72355" y2="56710"/>
                        <a14:foregroundMark x1="72355" y1="53680" x2="72355" y2="53680"/>
                        <a14:foregroundMark x1="72355" y1="53030" x2="72355" y2="53030"/>
                        <a14:foregroundMark x1="58362" y1="53030" x2="58362" y2="53030"/>
                        <a14:foregroundMark x1="58191" y1="51082" x2="58191" y2="51082"/>
                        <a14:foregroundMark x1="59044" y1="52597" x2="59044" y2="52597"/>
                        <a14:foregroundMark x1="59556" y1="56277" x2="59556" y2="56277"/>
                        <a14:foregroundMark x1="57338" y1="58225" x2="57338" y2="58225"/>
                        <a14:foregroundMark x1="55802" y1="57792" x2="55802" y2="57792"/>
                        <a14:foregroundMark x1="51365" y1="53463" x2="51365" y2="53463"/>
                        <a14:foregroundMark x1="51365" y1="53463" x2="51365" y2="53463"/>
                        <a14:foregroundMark x1="52218" y1="56926" x2="52218" y2="56926"/>
                        <a14:foregroundMark x1="52901" y1="58225" x2="52901" y2="58225"/>
                        <a14:foregroundMark x1="54608" y1="59957" x2="54608" y2="59957"/>
                        <a14:foregroundMark x1="58191" y1="63203" x2="58191" y2="63203"/>
                        <a14:foregroundMark x1="58191" y1="66234" x2="58191" y2="66234"/>
                        <a14:foregroundMark x1="58191" y1="68398" x2="58191" y2="68398"/>
                        <a14:foregroundMark x1="32082" y1="57576" x2="32082" y2="57576"/>
                        <a14:foregroundMark x1="32935" y1="63203" x2="32935" y2="63203"/>
                        <a14:foregroundMark x1="17235" y1="44156" x2="17235" y2="44156"/>
                        <a14:foregroundMark x1="13993" y1="44372" x2="13993" y2="44372"/>
                        <a14:foregroundMark x1="12628" y1="46104" x2="12628" y2="46104"/>
                        <a14:foregroundMark x1="12116" y1="45238" x2="12116" y2="45238"/>
                        <a14:foregroundMark x1="10410" y1="43506" x2="10410" y2="43506"/>
                        <a14:foregroundMark x1="10410" y1="41126" x2="10410" y2="41126"/>
                        <a14:foregroundMark x1="10068" y1="39177" x2="10068" y2="39177"/>
                        <a14:foregroundMark x1="12116" y1="42857" x2="12116" y2="42857"/>
                        <a14:foregroundMark x1="12116" y1="41558" x2="12116" y2="41558"/>
                        <a14:foregroundMark x1="11775" y1="33550" x2="11775" y2="33550"/>
                        <a14:foregroundMark x1="11092" y1="35281" x2="11092" y2="35281"/>
                        <a14:foregroundMark x1="10580" y1="34848" x2="10580" y2="34848"/>
                        <a14:foregroundMark x1="10068" y1="33983" x2="10068" y2="33983"/>
                        <a14:foregroundMark x1="10068" y1="30736" x2="10068" y2="30736"/>
                        <a14:foregroundMark x1="10068" y1="28355" x2="10068" y2="28355"/>
                        <a14:foregroundMark x1="12628" y1="31602" x2="12628" y2="31602"/>
                        <a14:foregroundMark x1="16212" y1="31385" x2="16212" y2="31385"/>
                        <a14:foregroundMark x1="16212" y1="29437" x2="16212" y2="29437"/>
                        <a14:foregroundMark x1="16212" y1="29437" x2="16212" y2="29437"/>
                        <a14:foregroundMark x1="17065" y1="25758" x2="17065" y2="25758"/>
                        <a14:foregroundMark x1="17747" y1="25541" x2="17747" y2="25541"/>
                        <a14:foregroundMark x1="18771" y1="27056" x2="18771" y2="27056"/>
                        <a14:foregroundMark x1="18430" y1="29437" x2="18430" y2="29437"/>
                        <a14:foregroundMark x1="13823" y1="28139" x2="13823" y2="28139"/>
                        <a14:foregroundMark x1="12116" y1="26623" x2="12116" y2="26623"/>
                        <a14:foregroundMark x1="12116" y1="26190" x2="12116" y2="26190"/>
                        <a14:foregroundMark x1="12116" y1="22944" x2="12116" y2="22944"/>
                        <a14:foregroundMark x1="12969" y1="20346" x2="12969" y2="20346"/>
                        <a14:foregroundMark x1="14334" y1="18398" x2="14334" y2="18398"/>
                        <a14:foregroundMark x1="14846" y1="18182" x2="14846" y2="18182"/>
                        <a14:foregroundMark x1="16382" y1="17532" x2="16382" y2="17532"/>
                        <a14:foregroundMark x1="18601" y1="16883" x2="18601" y2="16883"/>
                        <a14:foregroundMark x1="19966" y1="16234" x2="19966" y2="16234"/>
                        <a14:foregroundMark x1="20478" y1="15368" x2="20478" y2="15368"/>
                        <a14:foregroundMark x1="20819" y1="15368" x2="20819" y2="15368"/>
                        <a14:foregroundMark x1="20819" y1="15368" x2="20819" y2="15368"/>
                        <a14:foregroundMark x1="21843" y1="17100" x2="21843" y2="17100"/>
                        <a14:foregroundMark x1="21843" y1="17749" x2="21843" y2="17749"/>
                        <a14:foregroundMark x1="22014" y1="19264" x2="22014" y2="19264"/>
                        <a14:foregroundMark x1="22526" y1="21212" x2="22526" y2="21212"/>
                        <a14:foregroundMark x1="22696" y1="23160" x2="22696" y2="23160"/>
                        <a14:foregroundMark x1="22696" y1="25108" x2="22696" y2="25108"/>
                        <a14:foregroundMark x1="23038" y1="28355" x2="23038" y2="28355"/>
                        <a14:foregroundMark x1="23038" y1="29654" x2="23208" y2="30736"/>
                        <a14:foregroundMark x1="23208" y1="32251" x2="23208" y2="32251"/>
                        <a14:foregroundMark x1="22867" y1="30303" x2="22867" y2="30303"/>
                        <a14:foregroundMark x1="22014" y1="28355" x2="22014" y2="28355"/>
                        <a14:foregroundMark x1="20478" y1="29437" x2="20478" y2="29437"/>
                        <a14:foregroundMark x1="20478" y1="29437" x2="20478" y2="29437"/>
                        <a14:foregroundMark x1="42662" y1="31818" x2="42662" y2="31818"/>
                        <a14:foregroundMark x1="41638" y1="35931" x2="41638" y2="35931"/>
                        <a14:foregroundMark x1="41809" y1="37662" x2="41809" y2="37662"/>
                        <a14:foregroundMark x1="60239" y1="19913" x2="60239" y2="19913"/>
                        <a14:foregroundMark x1="58020" y1="27056" x2="58020" y2="27056"/>
                        <a14:foregroundMark x1="50000" y1="8009" x2="50000" y2="8009"/>
                        <a14:foregroundMark x1="49488" y1="6277" x2="49488" y2="6277"/>
                        <a14:foregroundMark x1="50000" y1="11472" x2="50000" y2="11472"/>
                        <a14:foregroundMark x1="47270" y1="10390" x2="47270" y2="10390"/>
                        <a14:foregroundMark x1="45222" y1="8009" x2="45222" y2="8009"/>
                        <a14:foregroundMark x1="45051" y1="6277" x2="45051" y2="6277"/>
                        <a14:foregroundMark x1="44369" y1="7792" x2="44369" y2="7792"/>
                        <a14:foregroundMark x1="50000" y1="9957" x2="50000" y2="9957"/>
                        <a14:foregroundMark x1="51195" y1="9307" x2="51195" y2="9307"/>
                        <a14:foregroundMark x1="83276" y1="58658" x2="83276" y2="58658"/>
                        <a14:foregroundMark x1="87031" y1="60173" x2="87031" y2="60173"/>
                        <a14:foregroundMark x1="87543" y1="61688" x2="87543" y2="61688"/>
                        <a14:foregroundMark x1="89590" y1="62121" x2="89590" y2="62121"/>
                        <a14:foregroundMark x1="92150" y1="61905" x2="92150" y2="61905"/>
                        <a14:foregroundMark x1="92321" y1="61472" x2="92321" y2="61472"/>
                        <a14:foregroundMark x1="90956" y1="58874" x2="90956" y2="58874"/>
                        <a14:foregroundMark x1="87884" y1="56710" x2="87884" y2="56710"/>
                        <a14:foregroundMark x1="87884" y1="56710" x2="87884" y2="56710"/>
                        <a14:foregroundMark x1="87031" y1="56710" x2="85495" y2="56277"/>
                        <a14:foregroundMark x1="83447" y1="55411" x2="83447" y2="55411"/>
                        <a14:foregroundMark x1="80717" y1="55844" x2="80717" y2="55844"/>
                        <a14:foregroundMark x1="80717" y1="55844" x2="80717" y2="55844"/>
                        <a14:foregroundMark x1="74573" y1="56061" x2="74573" y2="56061"/>
                        <a14:foregroundMark x1="74573" y1="56061" x2="74573" y2="56061"/>
                        <a14:foregroundMark x1="74232" y1="54113" x2="74232" y2="54113"/>
                        <a14:foregroundMark x1="71160" y1="50216" x2="71160" y2="50216"/>
                        <a14:foregroundMark x1="71160" y1="50216" x2="71160" y2="50216"/>
                        <a14:foregroundMark x1="74744" y1="52165" x2="74744" y2="52165"/>
                        <a14:foregroundMark x1="75597" y1="55195" x2="75597" y2="55195"/>
                        <a14:foregroundMark x1="77986" y1="59091" x2="77986" y2="59091"/>
                        <a14:foregroundMark x1="78157" y1="61905" x2="78157" y2="61905"/>
                        <a14:foregroundMark x1="74573" y1="62121" x2="74573" y2="62121"/>
                        <a14:foregroundMark x1="70307" y1="64502" x2="70307" y2="65152"/>
                        <a14:foregroundMark x1="70307" y1="66017" x2="70307" y2="66017"/>
                        <a14:foregroundMark x1="73038" y1="66450" x2="73038" y2="66450"/>
                        <a14:foregroundMark x1="73038" y1="65801" x2="73038" y2="65801"/>
                        <a14:foregroundMark x1="71160" y1="65584" x2="72355" y2="64935"/>
                        <a14:foregroundMark x1="74232" y1="64502" x2="74232" y2="64502"/>
                        <a14:foregroundMark x1="70819" y1="69481" x2="70819" y2="69481"/>
                        <a14:foregroundMark x1="70307" y1="69913" x2="70307" y2="69913"/>
                        <a14:foregroundMark x1="68601" y1="69913" x2="68601" y2="69913"/>
                        <a14:foregroundMark x1="67577" y1="69481" x2="67577" y2="69481"/>
                        <a14:foregroundMark x1="66553" y1="69048" x2="63652" y2="66667"/>
                        <a14:foregroundMark x1="62628" y1="63420" x2="62628" y2="63420"/>
                        <a14:foregroundMark x1="62628" y1="62987" x2="62628" y2="62987"/>
                        <a14:foregroundMark x1="58191" y1="62121" x2="58191" y2="62121"/>
                        <a14:foregroundMark x1="58191" y1="62121" x2="59556" y2="61905"/>
                        <a14:foregroundMark x1="62287" y1="60606" x2="62287" y2="60606"/>
                        <a14:foregroundMark x1="62287" y1="60390" x2="62287" y2="60390"/>
                        <a14:foregroundMark x1="62287" y1="56061" x2="62287" y2="56061"/>
                        <a14:foregroundMark x1="62287" y1="55411" x2="62287" y2="55411"/>
                        <a14:foregroundMark x1="64505" y1="57359" x2="64505" y2="57359"/>
                        <a14:foregroundMark x1="62628" y1="58658" x2="62628" y2="58658"/>
                        <a14:foregroundMark x1="63481" y1="62987" x2="64334" y2="62987"/>
                        <a14:foregroundMark x1="67577" y1="64286" x2="67577" y2="64286"/>
                        <a14:foregroundMark x1="67577" y1="66017" x2="67577" y2="66017"/>
                        <a14:foregroundMark x1="67747" y1="66017" x2="67747" y2="66017"/>
                        <a14:foregroundMark x1="71672" y1="45238" x2="71672" y2="45238"/>
                        <a14:foregroundMark x1="71672" y1="45238" x2="71672" y2="45238"/>
                        <a14:foregroundMark x1="71331" y1="43723" x2="71331" y2="43723"/>
                        <a14:foregroundMark x1="70137" y1="45022" x2="70137" y2="45022"/>
                        <a14:foregroundMark x1="69966" y1="46104" x2="69966" y2="46104"/>
                        <a14:foregroundMark x1="84300" y1="29870" x2="84300" y2="29870"/>
                        <a14:foregroundMark x1="81229" y1="30303" x2="81229" y2="30303"/>
                        <a14:foregroundMark x1="79693" y1="28355" x2="79693" y2="28355"/>
                        <a14:foregroundMark x1="78498" y1="27056" x2="78498" y2="27056"/>
                        <a14:foregroundMark x1="78498" y1="27056" x2="78498" y2="27056"/>
                        <a14:foregroundMark x1="73208" y1="24242" x2="73208" y2="24242"/>
                        <a14:foregroundMark x1="73208" y1="24242" x2="73208" y2="24242"/>
                        <a14:foregroundMark x1="70478" y1="22511" x2="70478" y2="22511"/>
                        <a14:foregroundMark x1="70478" y1="22078" x2="70478" y2="22078"/>
                        <a14:foregroundMark x1="70137" y1="21645" x2="70137" y2="21645"/>
                        <a14:foregroundMark x1="70137" y1="21645" x2="70137" y2="21645"/>
                        <a14:foregroundMark x1="70307" y1="21212" x2="70307" y2="21212"/>
                        <a14:foregroundMark x1="69454" y1="25974" x2="69454" y2="25974"/>
                        <a14:foregroundMark x1="69454" y1="25974" x2="69454" y2="25974"/>
                        <a14:foregroundMark x1="69966" y1="28788" x2="69966" y2="28788"/>
                        <a14:foregroundMark x1="69966" y1="28788" x2="69966" y2="28788"/>
                        <a14:foregroundMark x1="70307" y1="29870" x2="70307" y2="29870"/>
                        <a14:foregroundMark x1="70307" y1="30952" x2="70307" y2="30952"/>
                        <a14:foregroundMark x1="70307" y1="32251" x2="70307" y2="32251"/>
                        <a14:foregroundMark x1="70478" y1="32684" x2="70478" y2="32684"/>
                        <a14:foregroundMark x1="82253" y1="33766" x2="82253" y2="33766"/>
                        <a14:foregroundMark x1="84130" y1="34199" x2="84130" y2="34199"/>
                        <a14:foregroundMark x1="85154" y1="35281" x2="85154" y2="35281"/>
                        <a14:foregroundMark x1="86177" y1="35281" x2="86177" y2="35281"/>
                        <a14:foregroundMark x1="86860" y1="35065" x2="86860" y2="35065"/>
                        <a14:foregroundMark x1="86860" y1="35065" x2="86860" y2="35065"/>
                        <a14:foregroundMark x1="86860" y1="35065" x2="86860" y2="35065"/>
                        <a14:foregroundMark x1="87372" y1="37013" x2="87372" y2="37013"/>
                        <a14:foregroundMark x1="84812" y1="38095" x2="84812" y2="38095"/>
                        <a14:foregroundMark x1="84642" y1="38095" x2="84642" y2="38095"/>
                        <a14:foregroundMark x1="83276" y1="37879" x2="83276" y2="37879"/>
                        <a14:foregroundMark x1="83276" y1="39610" x2="83276" y2="39610"/>
                        <a14:foregroundMark x1="83276" y1="40476" x2="83276" y2="40476"/>
                        <a14:foregroundMark x1="83788" y1="40909" x2="83788" y2="40909"/>
                        <a14:foregroundMark x1="84300" y1="43290" x2="84300" y2="43290"/>
                        <a14:foregroundMark x1="84300" y1="43290" x2="84300" y2="43290"/>
                        <a14:foregroundMark x1="84300" y1="43290" x2="84300" y2="43290"/>
                        <a14:foregroundMark x1="85154" y1="43506" x2="85154" y2="43506"/>
                        <a14:foregroundMark x1="85324" y1="43506" x2="85324" y2="43506"/>
                        <a14:foregroundMark x1="86860" y1="45022" x2="86860" y2="45022"/>
                        <a14:foregroundMark x1="86860" y1="45022" x2="86860" y2="45022"/>
                        <a14:foregroundMark x1="87543" y1="45455" x2="87543" y2="45455"/>
                        <a14:foregroundMark x1="25256" y1="42857" x2="25256" y2="42857"/>
                        <a14:foregroundMark x1="25256" y1="42857" x2="25256" y2="42857"/>
                        <a14:foregroundMark x1="22696" y1="40693" x2="22696" y2="40693"/>
                        <a14:foregroundMark x1="22696" y1="40693" x2="22696" y2="40693"/>
                        <a14:foregroundMark x1="22867" y1="38528" x2="22867" y2="38528"/>
                        <a14:foregroundMark x1="22184" y1="38528" x2="22184" y2="38528"/>
                        <a14:foregroundMark x1="20648" y1="37013" x2="20648" y2="37013"/>
                        <a14:foregroundMark x1="20648" y1="36364" x2="20648" y2="36364"/>
                        <a14:foregroundMark x1="20990" y1="34848" x2="20990" y2="34848"/>
                        <a14:foregroundMark x1="20990" y1="34199" x2="20990" y2="34199"/>
                        <a14:foregroundMark x1="19625" y1="21645" x2="19625" y2="21645"/>
                        <a14:foregroundMark x1="20307" y1="22078" x2="20307" y2="22078"/>
                        <a14:foregroundMark x1="20648" y1="22944" x2="20648" y2="22944"/>
                        <a14:foregroundMark x1="20648" y1="23160" x2="20648" y2="23160"/>
                        <a14:foregroundMark x1="20990" y1="17749" x2="20990" y2="17749"/>
                        <a14:foregroundMark x1="20990" y1="16017" x2="20990" y2="16017"/>
                        <a14:foregroundMark x1="20990" y1="14069" x2="20990" y2="14069"/>
                        <a14:foregroundMark x1="21331" y1="13636" x2="21331" y2="13636"/>
                        <a14:foregroundMark x1="21331" y1="12987" x2="21331" y2="12987"/>
                        <a14:foregroundMark x1="21331" y1="12987" x2="20648" y2="13203"/>
                        <a14:foregroundMark x1="20648" y1="13203" x2="20648" y2="13203"/>
                        <a14:foregroundMark x1="20648" y1="13203" x2="20648" y2="13203"/>
                        <a14:foregroundMark x1="19454" y1="13203" x2="19454" y2="13203"/>
                        <a14:foregroundMark x1="19454" y1="13203" x2="19454" y2="13203"/>
                        <a14:foregroundMark x1="19454" y1="13203" x2="19454" y2="13203"/>
                        <a14:foregroundMark x1="18771" y1="14069" x2="18771" y2="14069"/>
                        <a14:foregroundMark x1="18771" y1="14069" x2="18771" y2="14069"/>
                        <a14:foregroundMark x1="18601" y1="15368" x2="18601" y2="15368"/>
                        <a14:foregroundMark x1="17406" y1="15368" x2="16553" y2="15368"/>
                        <a14:foregroundMark x1="14164" y1="15368" x2="14164" y2="15368"/>
                        <a14:foregroundMark x1="14164" y1="16234" x2="14164" y2="16234"/>
                        <a14:foregroundMark x1="12457" y1="17316" x2="12457" y2="17316"/>
                        <a14:foregroundMark x1="12457" y1="17316" x2="12457" y2="17316"/>
                        <a14:foregroundMark x1="10922" y1="18398" x2="10922" y2="18398"/>
                        <a14:foregroundMark x1="10922" y1="18398" x2="10922" y2="18398"/>
                        <a14:foregroundMark x1="10410" y1="19697" x2="10410" y2="19697"/>
                        <a14:foregroundMark x1="10922" y1="18831" x2="10922" y2="18831"/>
                        <a14:foregroundMark x1="10922" y1="18831" x2="11945" y2="18831"/>
                        <a14:foregroundMark x1="15358" y1="18831" x2="15358" y2="18831"/>
                        <a14:foregroundMark x1="18601" y1="26190" x2="18601" y2="26190"/>
                        <a14:foregroundMark x1="18601" y1="28139" x2="18601" y2="28139"/>
                        <a14:foregroundMark x1="20990" y1="35498" x2="20990" y2="35498"/>
                        <a14:foregroundMark x1="24915" y1="44156" x2="24915" y2="44156"/>
                        <a14:foregroundMark x1="25085" y1="44372" x2="25085" y2="44372"/>
                        <a14:foregroundMark x1="24915" y1="45671" x2="24915" y2="45671"/>
                        <a14:foregroundMark x1="24915" y1="46537" x2="24915" y2="46537"/>
                        <a14:foregroundMark x1="24915" y1="46753" x2="24915" y2="46753"/>
                        <a14:foregroundMark x1="28498" y1="46753" x2="28498" y2="46753"/>
                        <a14:foregroundMark x1="29010" y1="44372" x2="29010" y2="44372"/>
                        <a14:foregroundMark x1="29010" y1="44372" x2="29010" y2="44372"/>
                        <a14:foregroundMark x1="29352" y1="44372" x2="29352" y2="44372"/>
                        <a14:foregroundMark x1="21843" y1="46753" x2="21843" y2="46753"/>
                        <a14:foregroundMark x1="22526" y1="46753" x2="22526" y2="46753"/>
                        <a14:foregroundMark x1="22867" y1="49784" x2="22867" y2="49784"/>
                        <a14:foregroundMark x1="22867" y1="50216" x2="22867" y2="50216"/>
                        <a14:foregroundMark x1="24232" y1="48918" x2="24232" y2="48918"/>
                        <a14:foregroundMark x1="59386" y1="17316" x2="59386" y2="17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61065" y="2000518"/>
            <a:ext cx="2267805" cy="17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23D3FC-9C5E-4412-BF01-CDFCAF5B1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173" y="2035775"/>
            <a:ext cx="1690764" cy="16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378095" y="-2692129"/>
            <a:ext cx="705971" cy="681073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95480" y="1289241"/>
            <a:ext cx="3673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b="1" dirty="0">
                <a:solidFill>
                  <a:srgbClr val="EE3B42"/>
                </a:solidFill>
                <a:latin typeface="avenir_roman"/>
              </a:rPr>
              <a:t>DESIGN THINKING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8B0B9-76CA-4CE3-A5FC-1C0EAF37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6A2851BF-45D1-4AD6-900B-D7FF2399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8" y="457633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93E7-820D-4874-889E-D1C8214DA48E}"/>
              </a:ext>
            </a:extLst>
          </p:cNvPr>
          <p:cNvSpPr/>
          <p:nvPr/>
        </p:nvSpPr>
        <p:spPr>
          <a:xfrm>
            <a:off x="5911272" y="3832433"/>
            <a:ext cx="27592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En découvrir les étapes: Immersion, Idéation, Cadrage, Prototypage,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F3B0A-B15E-42D5-B716-02875C43387A}"/>
              </a:ext>
            </a:extLst>
          </p:cNvPr>
          <p:cNvSpPr/>
          <p:nvPr/>
        </p:nvSpPr>
        <p:spPr>
          <a:xfrm>
            <a:off x="3023693" y="3940155"/>
            <a:ext cx="2887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Appréhender le modèle, sa philosophie et son vocabulaire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29B72-CF82-46B3-ACE1-F4F3F0B63E4E}"/>
              </a:ext>
            </a:extLst>
          </p:cNvPr>
          <p:cNvSpPr/>
          <p:nvPr/>
        </p:nvSpPr>
        <p:spPr>
          <a:xfrm>
            <a:off x="583935" y="3940453"/>
            <a:ext cx="2245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Définir les notions de créativité et d’innovation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7337F7-8FD9-4E1D-A823-1F21AB789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89" l="0" r="93462">
                        <a14:foregroundMark x1="59080" y1="70444" x2="59080" y2="70444"/>
                        <a14:foregroundMark x1="10654" y1="68667" x2="10654" y2="6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2824" y="1934012"/>
            <a:ext cx="1789316" cy="1949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3EBD19-BB66-4D78-B2B2-F3D9A8E218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288" l="4193" r="94130">
                        <a14:foregroundMark x1="15094" y1="50386" x2="15094" y2="50386"/>
                        <a14:foregroundMark x1="21593" y1="6684" x2="21593" y2="6684"/>
                        <a14:foregroundMark x1="59748" y1="10797" x2="59748" y2="10797"/>
                        <a14:foregroundMark x1="87212" y1="35476" x2="87212" y2="35476"/>
                        <a14:foregroundMark x1="77987" y1="35476" x2="77987" y2="35476"/>
                        <a14:foregroundMark x1="70440" y1="71979" x2="70440" y2="71979"/>
                        <a14:foregroundMark x1="74423" y1="76864" x2="74423" y2="76864"/>
                        <a14:foregroundMark x1="19706" y1="70180" x2="19706" y2="70180"/>
                        <a14:foregroundMark x1="22013" y1="71208" x2="22013" y2="71208"/>
                        <a14:foregroundMark x1="22851" y1="73522" x2="22851" y2="73522"/>
                        <a14:foregroundMark x1="21803" y1="76093" x2="21803" y2="76093"/>
                        <a14:foregroundMark x1="19078" y1="75835" x2="19078" y2="75835"/>
                        <a14:foregroundMark x1="17400" y1="74293" x2="17400" y2="74293"/>
                        <a14:foregroundMark x1="17400" y1="71722" x2="17400" y2="71722"/>
                        <a14:foregroundMark x1="21174" y1="29049" x2="21174" y2="29049"/>
                        <a14:foregroundMark x1="73166" y1="12082" x2="73166" y2="12082"/>
                        <a14:foregroundMark x1="74004" y1="14396" x2="74004" y2="14396"/>
                        <a14:foregroundMark x1="73375" y1="16452" x2="73375" y2="16452"/>
                        <a14:foregroundMark x1="71698" y1="15681" x2="71698" y2="15681"/>
                        <a14:foregroundMark x1="70440" y1="13625" x2="70440" y2="13625"/>
                        <a14:foregroundMark x1="71279" y1="11054" x2="71279" y2="11054"/>
                      </a14:backgroundRemoval>
                    </a14:imgEffect>
                  </a14:imgLayer>
                </a14:imgProps>
              </a:ext>
            </a:extLst>
          </a:blip>
          <a:srcRect l="6394" r="6394" b="5107"/>
          <a:stretch/>
        </p:blipFill>
        <p:spPr>
          <a:xfrm>
            <a:off x="555019" y="1788977"/>
            <a:ext cx="2424647" cy="21514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F96301-A54D-4052-A8D4-D30608B4A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530" y="1842241"/>
            <a:ext cx="2259744" cy="2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2C332E-C98C-490F-8D4A-54BE0B4E4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9" r="29146"/>
          <a:stretch/>
        </p:blipFill>
        <p:spPr>
          <a:xfrm>
            <a:off x="6160345" y="1668379"/>
            <a:ext cx="2261094" cy="2420495"/>
          </a:xfrm>
          <a:prstGeom prst="rect">
            <a:avLst/>
          </a:prstGeom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B88058C5-3EDF-457A-940C-D24BC05FFFAA}"/>
              </a:ext>
            </a:extLst>
          </p:cNvPr>
          <p:cNvSpPr/>
          <p:nvPr/>
        </p:nvSpPr>
        <p:spPr>
          <a:xfrm rot="16200000">
            <a:off x="3391844" y="-2705879"/>
            <a:ext cx="705971" cy="6838233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5B9E8C0-08EA-4D93-9B76-7CF6CBD87FFE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FORMATION: ADOPTER LES USAGES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7F1C5-C17C-4501-AC31-18498D295906}"/>
              </a:ext>
            </a:extLst>
          </p:cNvPr>
          <p:cNvSpPr/>
          <p:nvPr/>
        </p:nvSpPr>
        <p:spPr>
          <a:xfrm>
            <a:off x="4795480" y="1289241"/>
            <a:ext cx="3673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b="1" dirty="0">
                <a:solidFill>
                  <a:srgbClr val="EE3B42"/>
                </a:solidFill>
                <a:latin typeface="avenir_roman"/>
              </a:rPr>
              <a:t>AGILE &amp; SCRUM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8B0B9-76CA-4CE3-A5FC-1C0EAF37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6A2851BF-45D1-4AD6-900B-D7FF23993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8" y="4576335"/>
            <a:ext cx="469216" cy="469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893E7-820D-4874-889E-D1C8214DA48E}"/>
              </a:ext>
            </a:extLst>
          </p:cNvPr>
          <p:cNvSpPr/>
          <p:nvPr/>
        </p:nvSpPr>
        <p:spPr>
          <a:xfrm>
            <a:off x="5911272" y="3871843"/>
            <a:ext cx="27592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L’agilité par la pratique:</a:t>
            </a:r>
            <a:br>
              <a:rPr lang="fr-FR" sz="1400" dirty="0">
                <a:solidFill>
                  <a:srgbClr val="666666"/>
                </a:solidFill>
                <a:latin typeface="avenir_roman"/>
              </a:rPr>
            </a:br>
            <a:r>
              <a:rPr lang="fr-FR" sz="14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1400" dirty="0" err="1">
                <a:solidFill>
                  <a:srgbClr val="666666"/>
                </a:solidFill>
                <a:latin typeface="avenir_roman"/>
              </a:rPr>
              <a:t>backlog</a:t>
            </a:r>
            <a:r>
              <a:rPr lang="fr-FR" sz="1400" dirty="0">
                <a:solidFill>
                  <a:srgbClr val="666666"/>
                </a:solidFill>
                <a:latin typeface="avenir_roman"/>
              </a:rPr>
              <a:t>, ventilation, priorisation des tâches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F3B0A-B15E-42D5-B716-02875C43387A}"/>
              </a:ext>
            </a:extLst>
          </p:cNvPr>
          <p:cNvSpPr/>
          <p:nvPr/>
        </p:nvSpPr>
        <p:spPr>
          <a:xfrm>
            <a:off x="3023693" y="3944791"/>
            <a:ext cx="2887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 Focus sur Scrum et le rythme agile : rôles et rituels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29B72-CF82-46B3-ACE1-F4F3F0B63E4E}"/>
              </a:ext>
            </a:extLst>
          </p:cNvPr>
          <p:cNvSpPr/>
          <p:nvPr/>
        </p:nvSpPr>
        <p:spPr>
          <a:xfrm>
            <a:off x="655299" y="3940155"/>
            <a:ext cx="2097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666666"/>
                </a:solidFill>
                <a:latin typeface="avenir_roman"/>
              </a:rPr>
              <a:t>Appréhender les valeurs et les principes de l'agilité </a:t>
            </a:r>
          </a:p>
        </p:txBody>
      </p:sp>
      <p:pic>
        <p:nvPicPr>
          <p:cNvPr id="13" name="Picture 2" descr="https://i.pinimg.com/originals/32/fc/17/32fc1740698ec32e1373adbe34ee4709.jpg">
            <a:extLst>
              <a:ext uri="{FF2B5EF4-FFF2-40B4-BE49-F238E27FC236}">
                <a16:creationId xmlns:a16="http://schemas.microsoft.com/office/drawing/2014/main" id="{FBF75921-E5E8-4A26-B1ED-56F5952FB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33" b="91904" l="34055" r="92673">
                        <a14:foregroundMark x1="53906" y1="44688" x2="53906" y2="44688"/>
                        <a14:foregroundMark x1="69063" y1="58594" x2="69063" y2="5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8" t="19036"/>
          <a:stretch/>
        </p:blipFill>
        <p:spPr bwMode="auto">
          <a:xfrm>
            <a:off x="3222375" y="1546216"/>
            <a:ext cx="2407426" cy="2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1A52D-30BF-4E93-8E35-FE2A12892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20" y="1841942"/>
            <a:ext cx="1973034" cy="19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941703" cy="576956"/>
          </a:xfrm>
        </p:spPr>
        <p:txBody>
          <a:bodyPr/>
          <a:lstStyle/>
          <a:p>
            <a:r>
              <a:rPr lang="es-ES_tradn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Levier</a:t>
            </a:r>
            <a:r>
              <a:rPr lang="es-ES_tradn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s-ES_tradnl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l’acculturation</a:t>
            </a:r>
            <a:endParaRPr lang="es-ES_tradn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418492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CONDUITE DU CHANGEMENT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7A14C9B-27C3-4F71-89B5-7BF5915C3D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6946" r="36946"/>
          <a:stretch>
            <a:fillRect/>
          </a:stretch>
        </p:blipFill>
        <p:spPr/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1B982-918D-41EB-B250-85C2CF342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343633" y="285007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PPRENDRE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324206" y="358310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DOPTER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7415026" y="283377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CCELERER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70845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350704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6841158" y="270735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661144"/>
            <a:ext cx="5380553" cy="291197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753331"/>
            <a:ext cx="4000322" cy="532594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fr-FR" sz="1800" dirty="0">
                <a:solidFill>
                  <a:srgbClr val="EE3B42"/>
                </a:solidFill>
              </a:rPr>
              <a:t>EVALUER SA MATURITE DIGITALE</a:t>
            </a:r>
            <a:endParaRPr lang="es-ES_tradnl" sz="1800" dirty="0">
              <a:solidFill>
                <a:srgbClr val="EE3B42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EE3B42"/>
                </a:solidFill>
              </a:rPr>
              <a:t>LA METHODE DES 4 “A”</a:t>
            </a:r>
            <a:endParaRPr lang="es-ES_tradnl" sz="1800" dirty="0">
              <a:solidFill>
                <a:srgbClr val="EE3B42"/>
              </a:solidFill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405A9A96-6C0D-4F8C-96F4-5ADA2450E7FC}"/>
              </a:ext>
            </a:extLst>
          </p:cNvPr>
          <p:cNvSpPr txBox="1">
            <a:spLocks/>
          </p:cNvSpPr>
          <p:nvPr/>
        </p:nvSpPr>
        <p:spPr>
          <a:xfrm>
            <a:off x="7415026" y="358830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NTICIPER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C9DEC3FE-AABB-4E19-A2C2-06588B42BF7C}"/>
              </a:ext>
            </a:extLst>
          </p:cNvPr>
          <p:cNvSpPr txBox="1">
            <a:spLocks/>
          </p:cNvSpPr>
          <p:nvPr/>
        </p:nvSpPr>
        <p:spPr>
          <a:xfrm>
            <a:off x="6841158" y="3461877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0031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2A17EF-DC2F-42C9-BD5A-6B9713CA3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7797" b="7797"/>
          <a:stretch>
            <a:fillRect/>
          </a:stretch>
        </p:blipFill>
        <p:spPr/>
      </p:pic>
      <p:sp>
        <p:nvSpPr>
          <p:cNvPr id="22" name="Forma libre 23">
            <a:extLst>
              <a:ext uri="{FF2B5EF4-FFF2-40B4-BE49-F238E27FC236}">
                <a16:creationId xmlns:a16="http://schemas.microsoft.com/office/drawing/2014/main" id="{907DDE69-C7DC-4479-AA45-00DBF728F87C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2308ECA-EEE9-4B02-966E-8CCBAF6852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A33AA7-86BB-4CB9-990B-3E1E755C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37" y="1548062"/>
            <a:ext cx="2865351" cy="281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C91AC-C20E-48E1-96A9-36610094BDF2}"/>
              </a:ext>
            </a:extLst>
          </p:cNvPr>
          <p:cNvSpPr/>
          <p:nvPr/>
        </p:nvSpPr>
        <p:spPr>
          <a:xfrm>
            <a:off x="3805883" y="1809220"/>
            <a:ext cx="4663203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Déployer un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environnement professionnel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où les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outils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sont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disponibles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dirty="0" smtClean="0">
                <a:solidFill>
                  <a:srgbClr val="666666"/>
                </a:solidFill>
                <a:latin typeface="avenir_roman"/>
              </a:rPr>
              <a:t>: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/>
            </a:r>
            <a:br>
              <a:rPr lang="fr-FR" sz="2000" dirty="0">
                <a:solidFill>
                  <a:srgbClr val="666666"/>
                </a:solidFill>
                <a:latin typeface="avenir_roman"/>
              </a:rPr>
            </a:br>
            <a:endParaRPr lang="fr-FR" sz="1100" dirty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1600" dirty="0">
                <a:solidFill>
                  <a:srgbClr val="666666"/>
                </a:solidFill>
                <a:latin typeface="avenir_roman"/>
              </a:rPr>
              <a:t>	Sur tous les supports (PC, tablettes, Mac, 	smartphones, </a:t>
            </a:r>
            <a:r>
              <a:rPr lang="fr-FR" sz="1600" dirty="0" err="1">
                <a:solidFill>
                  <a:srgbClr val="666666"/>
                </a:solidFill>
                <a:latin typeface="avenir_roman"/>
              </a:rPr>
              <a:t>wearables</a:t>
            </a:r>
            <a:r>
              <a:rPr lang="fr-FR" sz="1600" dirty="0" smtClean="0">
                <a:solidFill>
                  <a:srgbClr val="666666"/>
                </a:solidFill>
                <a:latin typeface="avenir_roman"/>
              </a:rPr>
              <a:t>)</a:t>
            </a:r>
          </a:p>
          <a:p>
            <a:pPr fontAlgn="base"/>
            <a:endParaRPr lang="fr-FR" sz="1600" dirty="0" smtClean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1100" dirty="0" smtClean="0">
                <a:solidFill>
                  <a:srgbClr val="666666"/>
                </a:solidFill>
                <a:latin typeface="avenir_roman"/>
              </a:rPr>
              <a:t>	</a:t>
            </a:r>
            <a:r>
              <a:rPr lang="fr-FR" sz="1600" dirty="0" smtClean="0">
                <a:solidFill>
                  <a:srgbClr val="666666"/>
                </a:solidFill>
                <a:latin typeface="avenir_roman"/>
              </a:rPr>
              <a:t>Et 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de partout (au </a:t>
            </a:r>
            <a:r>
              <a:rPr lang="fr-FR" sz="1600" dirty="0" smtClean="0">
                <a:solidFill>
                  <a:srgbClr val="666666"/>
                </a:solidFill>
                <a:latin typeface="avenir_roman"/>
              </a:rPr>
              <a:t>cœur 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du réseau </a:t>
            </a:r>
            <a:r>
              <a:rPr lang="fr-FR" sz="1600" dirty="0" smtClean="0">
                <a:solidFill>
                  <a:srgbClr val="666666"/>
                </a:solidFill>
                <a:latin typeface="avenir_roman"/>
              </a:rPr>
              <a:t>privé 	de 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l</a:t>
            </a:r>
            <a:r>
              <a:rPr lang="fr-FR" sz="1600" dirty="0" smtClean="0">
                <a:solidFill>
                  <a:srgbClr val="666666"/>
                </a:solidFill>
                <a:latin typeface="avenir_roman"/>
              </a:rPr>
              <a:t>'entreprise </a:t>
            </a:r>
            <a:r>
              <a:rPr lang="fr-FR" sz="1600" dirty="0">
                <a:solidFill>
                  <a:srgbClr val="666666"/>
                </a:solidFill>
                <a:latin typeface="avenir_roman"/>
              </a:rPr>
              <a:t>et en mobilité).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BA741094-4535-435C-9EB2-1C7791350667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1F7ECD89-D85E-49A5-AC21-82B3300FAA9D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383F6-1E93-4D22-BD15-27C99CD547FB}"/>
              </a:ext>
            </a:extLst>
          </p:cNvPr>
          <p:cNvSpPr txBox="1"/>
          <p:nvPr/>
        </p:nvSpPr>
        <p:spPr>
          <a:xfrm>
            <a:off x="4178944" y="286386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EE3B42"/>
                </a:solidFill>
                <a:latin typeface="Calibri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97551-477E-4ADB-AC90-CB3FE9317532}"/>
              </a:ext>
            </a:extLst>
          </p:cNvPr>
          <p:cNvSpPr txBox="1"/>
          <p:nvPr/>
        </p:nvSpPr>
        <p:spPr>
          <a:xfrm>
            <a:off x="4178944" y="36069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EE3B42"/>
                </a:solidFill>
                <a:latin typeface="Calibri"/>
              </a:rPr>
              <a:t>2</a:t>
            </a: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pic>
        <p:nvPicPr>
          <p:cNvPr id="14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8C656C-91B9-4D3B-82ED-5465D03E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84" y="1451893"/>
            <a:ext cx="2822113" cy="2822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05333A-4C79-42D7-99F9-EF2051426ECB}"/>
              </a:ext>
            </a:extLst>
          </p:cNvPr>
          <p:cNvSpPr/>
          <p:nvPr/>
        </p:nvSpPr>
        <p:spPr>
          <a:xfrm>
            <a:off x="932525" y="1474539"/>
            <a:ext cx="49321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b="1" dirty="0">
                <a:solidFill>
                  <a:srgbClr val="666666"/>
                </a:solidFill>
                <a:latin typeface="avenir_roman"/>
              </a:rPr>
              <a:t>Développer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diffuser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tutoriels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vidéo autour du Digital (Social Media, …)</a:t>
            </a:r>
          </a:p>
          <a:p>
            <a:pPr fontAlgn="base"/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Animer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 /organiser des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communautés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sur un Réseau Social d'Entreprise (RSE)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AD038A-701B-49B0-802C-8684899F99FB}"/>
              </a:ext>
            </a:extLst>
          </p:cNvPr>
          <p:cNvSpPr/>
          <p:nvPr/>
        </p:nvSpPr>
        <p:spPr>
          <a:xfrm>
            <a:off x="932526" y="319900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Mettre à disposition une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plate-forme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permettant aux collaborateurs de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s'auto-évaluer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.</a:t>
            </a:r>
          </a:p>
        </p:txBody>
      </p:sp>
      <p:sp>
        <p:nvSpPr>
          <p:cNvPr id="17" name="Forma libre 23">
            <a:extLst>
              <a:ext uri="{FF2B5EF4-FFF2-40B4-BE49-F238E27FC236}">
                <a16:creationId xmlns:a16="http://schemas.microsoft.com/office/drawing/2014/main" id="{897000A5-E982-471A-B5F5-D17C2881D5EA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DE6B9CEA-2511-4AFE-A718-FFD8C32AC46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A510C6-51F3-4C70-9493-F36CA4A7B6F6}"/>
              </a:ext>
            </a:extLst>
          </p:cNvPr>
          <p:cNvSpPr/>
          <p:nvPr/>
        </p:nvSpPr>
        <p:spPr>
          <a:xfrm>
            <a:off x="618637" y="201451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Identifier des « Digital Champions »,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puissants relais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de la culture dans toutes les directions Métier.</a:t>
            </a:r>
          </a:p>
          <a:p>
            <a:pPr fontAlgn="base"/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pPr fontAlgn="base"/>
            <a:r>
              <a:rPr lang="fr-FR" sz="2000" b="1" dirty="0">
                <a:solidFill>
                  <a:srgbClr val="666666"/>
                </a:solidFill>
                <a:latin typeface="avenir_roman"/>
              </a:rPr>
              <a:t>Reverse mentoring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 : « 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It’s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time for the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young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to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teach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the </a:t>
            </a:r>
            <a:r>
              <a:rPr lang="fr-FR" sz="2000" dirty="0" err="1">
                <a:solidFill>
                  <a:srgbClr val="666666"/>
                </a:solidFill>
                <a:latin typeface="avenir_roman"/>
              </a:rPr>
              <a:t>old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 !»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A49AC-0C78-4DA3-842A-6678CF2C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1" y="1697784"/>
            <a:ext cx="2572445" cy="2572445"/>
          </a:xfrm>
          <a:prstGeom prst="rect">
            <a:avLst/>
          </a:prstGeom>
        </p:spPr>
      </p:pic>
      <p:sp>
        <p:nvSpPr>
          <p:cNvPr id="14" name="Forma libre 23">
            <a:extLst>
              <a:ext uri="{FF2B5EF4-FFF2-40B4-BE49-F238E27FC236}">
                <a16:creationId xmlns:a16="http://schemas.microsoft.com/office/drawing/2014/main" id="{89C9EEE3-F35C-4372-83B3-1D63D2E62418}"/>
              </a:ext>
            </a:extLst>
          </p:cNvPr>
          <p:cNvSpPr/>
          <p:nvPr/>
        </p:nvSpPr>
        <p:spPr>
          <a:xfrm rot="16200000">
            <a:off x="4299456" y="-3613592"/>
            <a:ext cx="705971" cy="86534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BBF333-37A5-4CBC-9B42-A3DDB770F832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6108975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CONDUITE DU CHANGEMENT: PARTAGER LA CULTURE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3607938"/>
            <a:ext cx="3941703" cy="576956"/>
          </a:xfrm>
        </p:spPr>
        <p:txBody>
          <a:bodyPr/>
          <a:lstStyle/>
          <a:p>
            <a:r>
              <a:rPr lang="es-ES_tradn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Digital Factory </a:t>
            </a:r>
            <a:r>
              <a:rPr lang="es-ES_tradnl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School</a:t>
            </a:r>
            <a:endParaRPr lang="es-ES_tradnl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485918" y="2789824"/>
            <a:ext cx="3267518" cy="410974"/>
          </a:xfrm>
        </p:spPr>
        <p:txBody>
          <a:bodyPr/>
          <a:lstStyle/>
          <a:p>
            <a:r>
              <a:rPr lang="fr-FR" sz="2800" dirty="0">
                <a:solidFill>
                  <a:srgbClr val="EE3B42"/>
                </a:solidFill>
              </a:rPr>
              <a:t>CULTURE INTERNE</a:t>
            </a:r>
            <a:endParaRPr lang="en-US" sz="28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710811-CC23-4739-A875-094FA0C711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565" r="16565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5CC00-E36C-417A-A6E1-B0FAD562A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CULTURE INTERNE : DIGITAL </a:t>
            </a:r>
            <a:r>
              <a:rPr lang="fr-FR" sz="1600" dirty="0" smtClean="0">
                <a:solidFill>
                  <a:schemeClr val="bg1"/>
                </a:solidFill>
              </a:rPr>
              <a:t>SCHOOL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BD3570-91E2-4499-BA85-CEE74C6B99BF}"/>
              </a:ext>
            </a:extLst>
          </p:cNvPr>
          <p:cNvSpPr/>
          <p:nvPr/>
        </p:nvSpPr>
        <p:spPr>
          <a:xfrm>
            <a:off x="3663636" y="2126598"/>
            <a:ext cx="50071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Des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évènements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internes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animés par les membres de l’équipe.</a:t>
            </a:r>
            <a:br>
              <a:rPr lang="fr-FR" sz="2000" dirty="0">
                <a:solidFill>
                  <a:srgbClr val="666666"/>
                </a:solidFill>
                <a:latin typeface="avenir_roman"/>
              </a:rPr>
            </a:br>
            <a:endParaRPr lang="fr-FR" sz="2000" dirty="0">
              <a:solidFill>
                <a:srgbClr val="666666"/>
              </a:solidFill>
              <a:latin typeface="avenir_roman"/>
            </a:endParaRPr>
          </a:p>
          <a:p>
            <a:r>
              <a:rPr lang="fr-FR" sz="2000" dirty="0">
                <a:solidFill>
                  <a:srgbClr val="666666"/>
                </a:solidFill>
                <a:latin typeface="avenir_roman"/>
              </a:rPr>
              <a:t>Des </a:t>
            </a:r>
            <a:r>
              <a:rPr lang="fr-FR" sz="2000" b="1" dirty="0" err="1">
                <a:solidFill>
                  <a:srgbClr val="666666"/>
                </a:solidFill>
                <a:latin typeface="avenir_roman"/>
              </a:rPr>
              <a:t>meetups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30 minutes où un collaborateur présente une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technologie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ou une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méthode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nouvelle.</a:t>
            </a:r>
          </a:p>
        </p:txBody>
      </p:sp>
      <p:pic>
        <p:nvPicPr>
          <p:cNvPr id="9218" name="Picture 2" descr="https://img.freepik.com/free-vector/education-set-flat-icons-vector-illustration-design_24877-18118.jpg?size=338&amp;ext=jpg">
            <a:extLst>
              <a:ext uri="{FF2B5EF4-FFF2-40B4-BE49-F238E27FC236}">
                <a16:creationId xmlns:a16="http://schemas.microsoft.com/office/drawing/2014/main" id="{41781CDB-8A23-4D13-BC05-1FE96887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6" y="1351647"/>
            <a:ext cx="3219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spcBef>
                <a:spcPct val="0"/>
              </a:spcBef>
              <a:defRPr/>
            </a:pPr>
            <a:endParaRPr lang="fr-FR" b="1" dirty="0">
              <a:solidFill>
                <a:srgbClr val="808080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4282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Applications 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>
                <a:solidFill>
                  <a:srgbClr val="FFFFFF"/>
                </a:solidFill>
              </a:rPr>
              <a:t>Mobile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0166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Applications 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6050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Applications 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 err="1">
                <a:solidFill>
                  <a:srgbClr val="FFFFFF"/>
                </a:solidFill>
              </a:rPr>
              <a:t>IoT</a:t>
            </a: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934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Startup &amp;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>
                <a:solidFill>
                  <a:srgbClr val="FFFFFF"/>
                </a:solidFill>
              </a:rPr>
              <a:t>partenaires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78190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Abonnés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8" y="659983"/>
            <a:ext cx="5400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58" y="690473"/>
            <a:ext cx="5400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18" y="669235"/>
            <a:ext cx="5400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77" y="717566"/>
            <a:ext cx="270000" cy="27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58" y="903182"/>
            <a:ext cx="270000" cy="270000"/>
          </a:xfrm>
          <a:prstGeom prst="rect">
            <a:avLst/>
          </a:prstGeom>
          <a:noFill/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77" y="823409"/>
            <a:ext cx="270000" cy="270000"/>
          </a:xfrm>
          <a:prstGeom prst="rect">
            <a:avLst/>
          </a:prstGeom>
        </p:spPr>
      </p:pic>
      <p:sp>
        <p:nvSpPr>
          <p:cNvPr id="19" name="Rectangle"/>
          <p:cNvSpPr/>
          <p:nvPr/>
        </p:nvSpPr>
        <p:spPr>
          <a:xfrm>
            <a:off x="3491941" y="1608054"/>
            <a:ext cx="3612761" cy="990001"/>
          </a:xfrm>
          <a:prstGeom prst="rect">
            <a:avLst/>
          </a:prstGeom>
          <a:solidFill>
            <a:srgbClr val="B0C4D8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560785" y="1608054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API </a:t>
            </a: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Management </a:t>
            </a:r>
            <a:endParaRPr lang="fr-FR" sz="750" b="1" spc="225" dirty="0">
              <a:solidFill>
                <a:srgbClr val="314B64"/>
              </a:solidFill>
              <a:latin typeface="Montserrat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322344" y="1608054"/>
            <a:ext cx="1235946" cy="990001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202780" y="1608054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Authentification</a:t>
            </a:r>
          </a:p>
        </p:txBody>
      </p:sp>
      <p:sp>
        <p:nvSpPr>
          <p:cNvPr id="26" name="Rectangle"/>
          <p:cNvSpPr/>
          <p:nvPr/>
        </p:nvSpPr>
        <p:spPr>
          <a:xfrm>
            <a:off x="1848871" y="1608054"/>
            <a:ext cx="1474026" cy="990001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937996" y="1998906"/>
            <a:ext cx="1276625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006666"/>
                </a:solidFill>
                <a:latin typeface="Montserrat Light"/>
              </a:rPr>
              <a:t>Portal </a:t>
            </a:r>
            <a:r>
              <a:rPr lang="fr-FR" sz="750" b="1" spc="225" dirty="0" err="1">
                <a:solidFill>
                  <a:srgbClr val="006666"/>
                </a:solidFill>
                <a:latin typeface="Montserrat Light"/>
              </a:rPr>
              <a:t>Sandbox</a:t>
            </a:r>
            <a:endParaRPr lang="fr-FR" sz="750" b="1" spc="225" dirty="0">
              <a:solidFill>
                <a:srgbClr val="006666"/>
              </a:solidFill>
              <a:latin typeface="Montserrat Light"/>
            </a:endParaRPr>
          </a:p>
        </p:txBody>
      </p:sp>
      <p:sp>
        <p:nvSpPr>
          <p:cNvPr id="28" name="Rectangle"/>
          <p:cNvSpPr/>
          <p:nvPr/>
        </p:nvSpPr>
        <p:spPr>
          <a:xfrm>
            <a:off x="7322344" y="2724850"/>
            <a:ext cx="1235946" cy="1103882"/>
          </a:xfrm>
          <a:prstGeom prst="rect">
            <a:avLst/>
          </a:prstGeom>
          <a:solidFill>
            <a:srgbClr val="B0C4D8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02780" y="2724849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Meta-services</a:t>
            </a:r>
          </a:p>
        </p:txBody>
      </p:sp>
      <p:sp>
        <p:nvSpPr>
          <p:cNvPr id="30" name="Rectangle"/>
          <p:cNvSpPr/>
          <p:nvPr/>
        </p:nvSpPr>
        <p:spPr>
          <a:xfrm>
            <a:off x="3491941" y="2724851"/>
            <a:ext cx="3612761" cy="896334"/>
          </a:xfrm>
          <a:prstGeom prst="rect">
            <a:avLst/>
          </a:prstGeom>
          <a:solidFill>
            <a:srgbClr val="B0C4D8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530990" y="2724849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 err="1">
                <a:solidFill>
                  <a:srgbClr val="314B64"/>
                </a:solidFill>
                <a:latin typeface="Montserrat Light"/>
              </a:rPr>
              <a:t>Microservices</a:t>
            </a:r>
            <a:endParaRPr lang="fr-FR" sz="750" b="1" spc="225" dirty="0">
              <a:solidFill>
                <a:srgbClr val="314B64"/>
              </a:solidFill>
              <a:latin typeface="Montserrat Light"/>
            </a:endParaRPr>
          </a:p>
        </p:txBody>
      </p:sp>
      <p:sp>
        <p:nvSpPr>
          <p:cNvPr id="34" name="Rectangle"/>
          <p:cNvSpPr/>
          <p:nvPr/>
        </p:nvSpPr>
        <p:spPr>
          <a:xfrm>
            <a:off x="3491941" y="3672920"/>
            <a:ext cx="3612761" cy="661066"/>
          </a:xfrm>
          <a:prstGeom prst="rect">
            <a:avLst/>
          </a:prstGeom>
          <a:gradFill flip="none" rotWithShape="1">
            <a:gsLst>
              <a:gs pos="0">
                <a:srgbClr val="B0C4D8"/>
              </a:gs>
              <a:gs pos="42000">
                <a:srgbClr val="B0C4D8"/>
              </a:gs>
              <a:gs pos="83000">
                <a:srgbClr val="D1D1D1"/>
              </a:gs>
              <a:gs pos="100000">
                <a:srgbClr val="D1D1D1"/>
              </a:gs>
            </a:gsLst>
            <a:lin ang="5400000" scaled="0"/>
            <a:tileRect/>
          </a:gra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457237" y="3687020"/>
            <a:ext cx="1622580" cy="2718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Supervision / Monitoring</a:t>
            </a:r>
            <a:endParaRPr lang="fr-FR" sz="750" b="1" spc="225" dirty="0">
              <a:solidFill>
                <a:srgbClr val="314B64"/>
              </a:solidFill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1849897" y="2719129"/>
            <a:ext cx="1425428" cy="1208837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146290" y="2724849"/>
            <a:ext cx="832640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Automation</a:t>
            </a:r>
          </a:p>
        </p:txBody>
      </p:sp>
      <p:sp>
        <p:nvSpPr>
          <p:cNvPr id="39" name="Rectangle"/>
          <p:cNvSpPr/>
          <p:nvPr/>
        </p:nvSpPr>
        <p:spPr>
          <a:xfrm>
            <a:off x="3489918" y="4321552"/>
            <a:ext cx="3818537" cy="639783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41" name="ZoneTexte 40"/>
          <p:cNvSpPr txBox="1"/>
          <p:nvPr/>
        </p:nvSpPr>
        <p:spPr>
          <a:xfrm rot="5400000">
            <a:off x="7006575" y="4586322"/>
            <a:ext cx="38843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 err="1">
                <a:solidFill>
                  <a:srgbClr val="808080">
                    <a:lumMod val="75000"/>
                  </a:srgbClr>
                </a:solidFill>
                <a:latin typeface="Montserrat Light"/>
              </a:rPr>
              <a:t>Ops</a:t>
            </a:r>
            <a:endParaRPr lang="fr-FR" sz="750" b="1" spc="225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422063" y="1962029"/>
            <a:ext cx="1036508" cy="270000"/>
          </a:xfrm>
          <a:prstGeom prst="rect">
            <a:avLst/>
          </a:prstGeom>
          <a:solidFill>
            <a:srgbClr val="606060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Fournisseur d’identité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083962" y="2946106"/>
            <a:ext cx="957296" cy="270000"/>
          </a:xfrm>
          <a:prstGeom prst="rect">
            <a:avLst/>
          </a:prstGeom>
          <a:solidFill>
            <a:srgbClr val="606060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Test unitaires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083962" y="3276790"/>
            <a:ext cx="957296" cy="270000"/>
          </a:xfrm>
          <a:prstGeom prst="rect">
            <a:avLst/>
          </a:prstGeom>
          <a:solidFill>
            <a:srgbClr val="606060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 err="1">
                <a:solidFill>
                  <a:srgbClr val="FFFFFF"/>
                </a:solidFill>
              </a:rPr>
              <a:t>Build</a:t>
            </a: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2083962" y="3609832"/>
            <a:ext cx="957296" cy="270000"/>
          </a:xfrm>
          <a:prstGeom prst="rect">
            <a:avLst/>
          </a:prstGeom>
          <a:solidFill>
            <a:srgbClr val="606060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 err="1">
                <a:solidFill>
                  <a:srgbClr val="FFFFFF"/>
                </a:solidFill>
              </a:rPr>
              <a:t>Déploiment</a:t>
            </a: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 rot="5400000">
            <a:off x="4395313" y="4277334"/>
            <a:ext cx="957296" cy="270000"/>
          </a:xfrm>
          <a:prstGeom prst="rect">
            <a:avLst/>
          </a:prstGeom>
          <a:gradFill flip="none" rotWithShape="1">
            <a:gsLst>
              <a:gs pos="0">
                <a:srgbClr val="314B64"/>
              </a:gs>
              <a:gs pos="42000">
                <a:srgbClr val="314B64"/>
              </a:gs>
              <a:gs pos="83000">
                <a:srgbClr val="606060"/>
              </a:gs>
              <a:gs pos="100000">
                <a:srgbClr val="606060"/>
              </a:gs>
            </a:gsLst>
            <a:lin ang="0" scaled="1"/>
            <a:tileRect/>
          </a:gra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Pistes d’audit</a:t>
            </a:r>
          </a:p>
        </p:txBody>
      </p:sp>
      <p:sp>
        <p:nvSpPr>
          <p:cNvPr id="50" name="ZoneTexte 49"/>
          <p:cNvSpPr txBox="1"/>
          <p:nvPr/>
        </p:nvSpPr>
        <p:spPr>
          <a:xfrm rot="5400000">
            <a:off x="5270244" y="4277334"/>
            <a:ext cx="957296" cy="270000"/>
          </a:xfrm>
          <a:prstGeom prst="rect">
            <a:avLst/>
          </a:prstGeom>
          <a:gradFill flip="none" rotWithShape="1">
            <a:gsLst>
              <a:gs pos="0">
                <a:srgbClr val="314B64"/>
              </a:gs>
              <a:gs pos="42000">
                <a:srgbClr val="314B64"/>
              </a:gs>
              <a:gs pos="83000">
                <a:srgbClr val="606060"/>
              </a:gs>
              <a:gs pos="100000">
                <a:srgbClr val="606060"/>
              </a:gs>
            </a:gsLst>
            <a:lin ang="0" scaled="1"/>
            <a:tileRect/>
          </a:gra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Alertes</a:t>
            </a:r>
          </a:p>
        </p:txBody>
      </p:sp>
      <p:sp>
        <p:nvSpPr>
          <p:cNvPr id="51" name="ZoneTexte 50"/>
          <p:cNvSpPr txBox="1"/>
          <p:nvPr/>
        </p:nvSpPr>
        <p:spPr>
          <a:xfrm rot="5400000">
            <a:off x="6145175" y="4279365"/>
            <a:ext cx="957296" cy="270000"/>
          </a:xfrm>
          <a:prstGeom prst="rect">
            <a:avLst/>
          </a:prstGeom>
          <a:gradFill flip="none" rotWithShape="1">
            <a:gsLst>
              <a:gs pos="0">
                <a:srgbClr val="314B64"/>
              </a:gs>
              <a:gs pos="42000">
                <a:srgbClr val="314B64"/>
              </a:gs>
              <a:gs pos="83000">
                <a:srgbClr val="606060"/>
              </a:gs>
              <a:gs pos="100000">
                <a:srgbClr val="606060"/>
              </a:gs>
            </a:gsLst>
            <a:lin ang="0" scaled="1"/>
            <a:tileRect/>
          </a:gra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Monitoring</a:t>
            </a:r>
          </a:p>
        </p:txBody>
      </p:sp>
      <p:sp>
        <p:nvSpPr>
          <p:cNvPr id="52" name="ZoneTexte 51"/>
          <p:cNvSpPr txBox="1"/>
          <p:nvPr/>
        </p:nvSpPr>
        <p:spPr>
          <a:xfrm rot="5400000">
            <a:off x="3520383" y="4277334"/>
            <a:ext cx="957296" cy="270000"/>
          </a:xfrm>
          <a:prstGeom prst="rect">
            <a:avLst/>
          </a:prstGeom>
          <a:gradFill flip="none" rotWithShape="1">
            <a:gsLst>
              <a:gs pos="0">
                <a:srgbClr val="314B64"/>
              </a:gs>
              <a:gs pos="42000">
                <a:srgbClr val="314B64"/>
              </a:gs>
              <a:gs pos="83000">
                <a:srgbClr val="606060"/>
              </a:gs>
              <a:gs pos="100000">
                <a:srgbClr val="606060"/>
              </a:gs>
            </a:gsLst>
            <a:lin ang="0" scaled="1"/>
            <a:tileRect/>
          </a:gra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Enregistrement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7450266" y="2955874"/>
            <a:ext cx="980100" cy="27000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Service </a:t>
            </a:r>
            <a:r>
              <a:rPr lang="fr-FR" sz="750" dirty="0" err="1">
                <a:solidFill>
                  <a:srgbClr val="FFFFFF"/>
                </a:solidFill>
              </a:rPr>
              <a:t>discovery</a:t>
            </a: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7450266" y="3341275"/>
            <a:ext cx="980100" cy="27000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Registre API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594976" y="1970972"/>
            <a:ext cx="1078110" cy="27000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Gateway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4761421" y="1970972"/>
            <a:ext cx="1078110" cy="27000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Routeur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5927867" y="1970972"/>
            <a:ext cx="1078110" cy="27000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Équilibreur de charge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3863590" y="2977435"/>
            <a:ext cx="633011" cy="18743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4648606" y="2977435"/>
            <a:ext cx="633011" cy="18743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433623" y="2977435"/>
            <a:ext cx="633011" cy="18743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218639" y="2977435"/>
            <a:ext cx="633011" cy="187430"/>
          </a:xfrm>
          <a:prstGeom prst="rect">
            <a:avLst/>
          </a:prstGeom>
          <a:solidFill>
            <a:srgbClr val="314B64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65" name="Cylindre 64"/>
          <p:cNvSpPr/>
          <p:nvPr/>
        </p:nvSpPr>
        <p:spPr bwMode="auto">
          <a:xfrm>
            <a:off x="3863590" y="3263148"/>
            <a:ext cx="633011" cy="326723"/>
          </a:xfrm>
          <a:prstGeom prst="can">
            <a:avLst/>
          </a:prstGeom>
          <a:solidFill>
            <a:srgbClr val="EE00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6" name="Cylindre 65"/>
          <p:cNvSpPr/>
          <p:nvPr/>
        </p:nvSpPr>
        <p:spPr bwMode="auto">
          <a:xfrm>
            <a:off x="4648606" y="3263148"/>
            <a:ext cx="633011" cy="326723"/>
          </a:xfrm>
          <a:prstGeom prst="can">
            <a:avLst/>
          </a:prstGeom>
          <a:solidFill>
            <a:srgbClr val="EE00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7" name="Cylindre 66"/>
          <p:cNvSpPr/>
          <p:nvPr/>
        </p:nvSpPr>
        <p:spPr bwMode="auto">
          <a:xfrm>
            <a:off x="5433623" y="3263148"/>
            <a:ext cx="633011" cy="326723"/>
          </a:xfrm>
          <a:prstGeom prst="can">
            <a:avLst/>
          </a:prstGeom>
          <a:solidFill>
            <a:srgbClr val="EE00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8" name="Cylindre 67"/>
          <p:cNvSpPr/>
          <p:nvPr/>
        </p:nvSpPr>
        <p:spPr bwMode="auto">
          <a:xfrm>
            <a:off x="6218639" y="3263148"/>
            <a:ext cx="633011" cy="326723"/>
          </a:xfrm>
          <a:prstGeom prst="can">
            <a:avLst/>
          </a:prstGeom>
          <a:solidFill>
            <a:srgbClr val="EE00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9" name="Double flèche verticale 68"/>
          <p:cNvSpPr/>
          <p:nvPr/>
        </p:nvSpPr>
        <p:spPr bwMode="auto">
          <a:xfrm>
            <a:off x="4134031" y="2858695"/>
            <a:ext cx="52605" cy="104076"/>
          </a:xfrm>
          <a:prstGeom prst="upDownArrow">
            <a:avLst/>
          </a:prstGeom>
          <a:solidFill>
            <a:srgbClr val="314B6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70" name="Double flèche verticale 69"/>
          <p:cNvSpPr/>
          <p:nvPr/>
        </p:nvSpPr>
        <p:spPr bwMode="auto">
          <a:xfrm>
            <a:off x="4938809" y="2858695"/>
            <a:ext cx="52605" cy="104076"/>
          </a:xfrm>
          <a:prstGeom prst="upDownArrow">
            <a:avLst/>
          </a:prstGeom>
          <a:solidFill>
            <a:srgbClr val="314B6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71" name="Double flèche verticale 70"/>
          <p:cNvSpPr/>
          <p:nvPr/>
        </p:nvSpPr>
        <p:spPr bwMode="auto">
          <a:xfrm>
            <a:off x="5722589" y="2858695"/>
            <a:ext cx="52605" cy="104076"/>
          </a:xfrm>
          <a:prstGeom prst="upDownArrow">
            <a:avLst/>
          </a:prstGeom>
          <a:solidFill>
            <a:srgbClr val="314B6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72" name="Double flèche verticale 71"/>
          <p:cNvSpPr/>
          <p:nvPr/>
        </p:nvSpPr>
        <p:spPr bwMode="auto">
          <a:xfrm>
            <a:off x="6508842" y="2858695"/>
            <a:ext cx="52605" cy="104076"/>
          </a:xfrm>
          <a:prstGeom prst="upDownArrow">
            <a:avLst/>
          </a:prstGeom>
          <a:solidFill>
            <a:srgbClr val="314B6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 sz="90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74" name="Connecteur droit avec flèche 73"/>
          <p:cNvCxnSpPr/>
          <p:nvPr/>
        </p:nvCxnSpPr>
        <p:spPr bwMode="auto">
          <a:xfrm>
            <a:off x="4180095" y="3179152"/>
            <a:ext cx="0" cy="81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314B6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necteur droit avec flèche 75"/>
          <p:cNvCxnSpPr/>
          <p:nvPr/>
        </p:nvCxnSpPr>
        <p:spPr bwMode="auto">
          <a:xfrm>
            <a:off x="4972063" y="3179152"/>
            <a:ext cx="0" cy="81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314B6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Connecteur droit avec flèche 76"/>
          <p:cNvCxnSpPr/>
          <p:nvPr/>
        </p:nvCxnSpPr>
        <p:spPr bwMode="auto">
          <a:xfrm>
            <a:off x="5753378" y="3179152"/>
            <a:ext cx="0" cy="81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314B6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necteur droit avec flèche 77"/>
          <p:cNvCxnSpPr/>
          <p:nvPr/>
        </p:nvCxnSpPr>
        <p:spPr bwMode="auto">
          <a:xfrm>
            <a:off x="6540016" y="3179152"/>
            <a:ext cx="0" cy="81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314B6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ZoneTexte 78"/>
          <p:cNvSpPr txBox="1"/>
          <p:nvPr/>
        </p:nvSpPr>
        <p:spPr>
          <a:xfrm>
            <a:off x="627728" y="3402920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Equipe </a:t>
            </a:r>
            <a:r>
              <a:rPr lang="fr-FR" sz="750" dirty="0" err="1">
                <a:solidFill>
                  <a:srgbClr val="FFFFFF"/>
                </a:solidFill>
              </a:rPr>
              <a:t>Devops</a:t>
            </a:r>
            <a:endParaRPr lang="fr-FR" sz="750" dirty="0">
              <a:solidFill>
                <a:srgbClr val="FFFFFF"/>
              </a:solidFill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" y="2851241"/>
            <a:ext cx="270000" cy="270000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7" y="3036857"/>
            <a:ext cx="270000" cy="270000"/>
          </a:xfrm>
          <a:prstGeom prst="rect">
            <a:avLst/>
          </a:prstGeom>
          <a:noFill/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6" y="2957084"/>
            <a:ext cx="270000" cy="270000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46" y="708421"/>
            <a:ext cx="540000" cy="540000"/>
          </a:xfrm>
          <a:prstGeom prst="rect">
            <a:avLst/>
          </a:prstGeom>
        </p:spPr>
      </p:pic>
      <p:sp>
        <p:nvSpPr>
          <p:cNvPr id="84" name="Rectangle à coins arrondis 83"/>
          <p:cNvSpPr/>
          <p:nvPr/>
        </p:nvSpPr>
        <p:spPr>
          <a:xfrm>
            <a:off x="1701541" y="1576718"/>
            <a:ext cx="5585252" cy="1064156"/>
          </a:xfrm>
          <a:prstGeom prst="roundRect">
            <a:avLst>
              <a:gd name="adj" fmla="val 4619"/>
            </a:avLst>
          </a:prstGeom>
          <a:noFill/>
          <a:ln w="31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85" name="ZoneTexte 84"/>
          <p:cNvSpPr txBox="1"/>
          <p:nvPr/>
        </p:nvSpPr>
        <p:spPr>
          <a:xfrm rot="16200000">
            <a:off x="873007" y="1929929"/>
            <a:ext cx="13649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/>
              </a:rPr>
              <a:t>API Management Platform</a:t>
            </a:r>
            <a:endParaRPr lang="en-US" sz="825" b="1" spc="113" dirty="0">
              <a:solidFill>
                <a:schemeClr val="tx1">
                  <a:lumMod val="85000"/>
                  <a:lumOff val="15000"/>
                </a:schemeClr>
              </a:solidFill>
              <a:latin typeface="Montserrat Light"/>
            </a:endParaRPr>
          </a:p>
        </p:txBody>
      </p:sp>
      <p:sp>
        <p:nvSpPr>
          <p:cNvPr id="86" name="Rectangle"/>
          <p:cNvSpPr/>
          <p:nvPr/>
        </p:nvSpPr>
        <p:spPr>
          <a:xfrm>
            <a:off x="1849897" y="4006221"/>
            <a:ext cx="1425428" cy="955114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2054800" y="4405249"/>
            <a:ext cx="1089238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Config Server</a:t>
            </a:r>
            <a:endParaRPr lang="fr-FR" sz="750" b="1" spc="225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pic>
        <p:nvPicPr>
          <p:cNvPr id="73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" y="4577680"/>
            <a:ext cx="469216" cy="469216"/>
          </a:xfrm>
          <a:prstGeom prst="rect">
            <a:avLst/>
          </a:prstGeom>
        </p:spPr>
      </p:pic>
      <p:pic>
        <p:nvPicPr>
          <p:cNvPr id="75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520" y="4768796"/>
            <a:ext cx="1385842" cy="212735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9396" r="30916" b="32670"/>
          <a:stretch/>
        </p:blipFill>
        <p:spPr>
          <a:xfrm>
            <a:off x="69332" y="160369"/>
            <a:ext cx="1310854" cy="1636103"/>
          </a:xfrm>
          <a:prstGeom prst="rect">
            <a:avLst/>
          </a:prstGeom>
        </p:spPr>
      </p:pic>
      <p:sp>
        <p:nvSpPr>
          <p:cNvPr id="88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1056596" y="135638"/>
            <a:ext cx="6928662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DI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GITAL</a:t>
            </a: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 A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.P.I</a:t>
            </a: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 M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ICRO</a:t>
            </a: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S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ERVICES</a:t>
            </a:r>
            <a:endParaRPr lang="es-ES_tradnl" sz="2400" dirty="0">
              <a:solidFill>
                <a:srgbClr val="EE0031"/>
              </a:solidFill>
              <a:latin typeface="Ralew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pinimg.com/474x/df/c5/53/dfc553acbf93109021643b5372bf5833--icon-design-app-design.jpg">
            <a:extLst>
              <a:ext uri="{FF2B5EF4-FFF2-40B4-BE49-F238E27FC236}">
                <a16:creationId xmlns:a16="http://schemas.microsoft.com/office/drawing/2014/main" id="{B618B38E-A7D3-4098-8051-B6178C1FF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t="4456" r="4166" b="7063"/>
          <a:stretch/>
        </p:blipFill>
        <p:spPr bwMode="auto">
          <a:xfrm>
            <a:off x="4788568" y="1451811"/>
            <a:ext cx="4130843" cy="299185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CULTURE INTERNE : DIGITAL </a:t>
            </a:r>
            <a:r>
              <a:rPr lang="fr-FR" sz="1600" dirty="0" smtClean="0">
                <a:solidFill>
                  <a:schemeClr val="bg1"/>
                </a:solidFill>
              </a:rPr>
              <a:t>SCHOOL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D7E15-FD66-4497-9AF5-84164B1508EB}"/>
              </a:ext>
            </a:extLst>
          </p:cNvPr>
          <p:cNvSpPr/>
          <p:nvPr/>
        </p:nvSpPr>
        <p:spPr>
          <a:xfrm>
            <a:off x="325712" y="234842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/>
            <a:r>
              <a:rPr lang="fr-FR" sz="2000" b="1" dirty="0">
                <a:solidFill>
                  <a:srgbClr val="666666"/>
                </a:solidFill>
                <a:latin typeface="avenir_roman"/>
              </a:rPr>
              <a:t>Animer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organiser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Web cafés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et des ateliers en invitant les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générations "Y"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à participer activement .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0FD7F9F3-F16B-480D-9174-2D8F5B0A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21587-C0B0-4D0C-8C79-44E1F59F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2061410"/>
            <a:ext cx="3149091" cy="3082089"/>
          </a:xfrm>
          <a:prstGeom prst="rect">
            <a:avLst/>
          </a:prstGeom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CULTURE INTERNE : DIGITAL </a:t>
            </a:r>
            <a:r>
              <a:rPr lang="fr-FR" sz="1600" dirty="0" smtClean="0">
                <a:solidFill>
                  <a:schemeClr val="bg1"/>
                </a:solidFill>
              </a:rPr>
              <a:t>SCHOOL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A745B-024F-4B7E-9F0C-F6ADD288907C}"/>
              </a:ext>
            </a:extLst>
          </p:cNvPr>
          <p:cNvSpPr/>
          <p:nvPr/>
        </p:nvSpPr>
        <p:spPr>
          <a:xfrm>
            <a:off x="3262641" y="2439436"/>
            <a:ext cx="53230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Proposer aux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collaborateurs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une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immersion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dans des services ou le numérique est très présent (ou chez des partenaires extérieurs à l'entreprise)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29031-B17C-4A2F-956C-0101979F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941703" cy="576956"/>
          </a:xfrm>
        </p:spPr>
        <p:txBody>
          <a:bodyPr/>
          <a:lstStyle/>
          <a:p>
            <a:r>
              <a:rPr lang="es-ES_tradnl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S’ouvrir</a:t>
            </a:r>
            <a:r>
              <a:rPr lang="es-ES_tradnl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 le monde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452843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OPEN INNOVATION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710811-CC23-4739-A875-094FA0C711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565" r="16565"/>
          <a:stretch>
            <a:fillRect/>
          </a:stretch>
        </p:blipFill>
        <p:spPr/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8E129-BCB3-4D16-9BCD-C9E82297D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10" y="4716616"/>
            <a:ext cx="1557859" cy="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F42F59-EE02-4BA8-8C26-7BBE99880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7" r="10941"/>
          <a:stretch/>
        </p:blipFill>
        <p:spPr>
          <a:xfrm>
            <a:off x="130629" y="1156001"/>
            <a:ext cx="3875314" cy="3701053"/>
          </a:xfrm>
          <a:prstGeom prst="rect">
            <a:avLst/>
          </a:prstGeom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OPEN INNOVATION : S’OUVRIR AUX AUTRES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3BC9B9-F81C-4A91-BBA6-EA36731669F3}"/>
              </a:ext>
            </a:extLst>
          </p:cNvPr>
          <p:cNvSpPr/>
          <p:nvPr/>
        </p:nvSpPr>
        <p:spPr>
          <a:xfrm>
            <a:off x="3666918" y="2190919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Dans un environnement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hyper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changeant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ultra concurrentiel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difficile de se reposer uniquement sur ses compétences internes pour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innover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. La collaboration comme programme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C9C6D-613E-4211-81BC-49621E3E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OPEN INNOVATION : S’OUVRIR AUX AUTRES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4714-9043-480C-80AA-9120B76DC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18"/>
          <a:stretch/>
        </p:blipFill>
        <p:spPr>
          <a:xfrm>
            <a:off x="0" y="1394383"/>
            <a:ext cx="3945399" cy="348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B8170-9627-42BC-B948-D7615AE3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23C48D-8B7D-4A62-AF0E-8E7402263DDB}"/>
              </a:ext>
            </a:extLst>
          </p:cNvPr>
          <p:cNvSpPr/>
          <p:nvPr/>
        </p:nvSpPr>
        <p:spPr>
          <a:xfrm>
            <a:off x="3945399" y="2075761"/>
            <a:ext cx="46300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Un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programme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favorisant l’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intégration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de la </a:t>
            </a:r>
            <a:r>
              <a:rPr lang="fr-FR" sz="2000" dirty="0" smtClean="0">
                <a:solidFill>
                  <a:srgbClr val="666666"/>
                </a:solidFill>
                <a:latin typeface="avenir_roman"/>
              </a:rPr>
              <a:t>SGMA dans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l’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écosystème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 startup marocain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pour créer et offrir des services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innovants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aux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clients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la banque.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13/b0/95/13b09500014c1276d38d9d2d97cf9999.jpg">
            <a:extLst>
              <a:ext uri="{FF2B5EF4-FFF2-40B4-BE49-F238E27FC236}">
                <a16:creationId xmlns:a16="http://schemas.microsoft.com/office/drawing/2014/main" id="{C4E09A32-3E56-4E85-B7D0-5B7703723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3" t="24854"/>
          <a:stretch/>
        </p:blipFill>
        <p:spPr bwMode="auto">
          <a:xfrm>
            <a:off x="0" y="1724793"/>
            <a:ext cx="3505200" cy="278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OPEN INNOVATION : S’OUVRIR AUX AUTRES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A48F-94D8-443D-85ED-F02FC57F7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4716616"/>
            <a:ext cx="1557859" cy="239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3CE349-3BC2-4158-984C-9467EEBDB3DD}"/>
              </a:ext>
            </a:extLst>
          </p:cNvPr>
          <p:cNvSpPr/>
          <p:nvPr/>
        </p:nvSpPr>
        <p:spPr>
          <a:xfrm>
            <a:off x="3983311" y="225041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 sz="2000" dirty="0">
                <a:solidFill>
                  <a:srgbClr val="666666"/>
                </a:solidFill>
                <a:latin typeface="avenir_roman"/>
              </a:rPr>
              <a:t>Grâce à la mise en place d’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évènements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réguliers comme des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hackathons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et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startup </a:t>
            </a:r>
            <a:r>
              <a:rPr lang="fr-FR" sz="2000" b="1" dirty="0" err="1" smtClean="0">
                <a:solidFill>
                  <a:srgbClr val="666666"/>
                </a:solidFill>
                <a:latin typeface="avenir_roman"/>
              </a:rPr>
              <a:t>days</a:t>
            </a:r>
            <a:r>
              <a:rPr lang="fr-FR" sz="2000" dirty="0" smtClean="0">
                <a:solidFill>
                  <a:srgbClr val="666666"/>
                </a:solidFill>
                <a:latin typeface="avenir_roman"/>
              </a:rPr>
              <a:t>, 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qui visent à faire émerger des </a:t>
            </a:r>
            <a:r>
              <a:rPr lang="fr-FR" sz="2000" b="1" dirty="0">
                <a:solidFill>
                  <a:srgbClr val="666666"/>
                </a:solidFill>
                <a:latin typeface="avenir_roman"/>
              </a:rPr>
              <a:t>idées innovantes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, et de démontrer leur </a:t>
            </a:r>
            <a:r>
              <a:rPr lang="fr-FR" sz="2000" b="1" dirty="0">
                <a:solidFill>
                  <a:srgbClr val="EE3B42"/>
                </a:solidFill>
                <a:latin typeface="avenir_roman"/>
              </a:rPr>
              <a:t>potentiel</a:t>
            </a:r>
            <a:r>
              <a:rPr lang="fr-FR" sz="2000" dirty="0">
                <a:solidFill>
                  <a:srgbClr val="666666"/>
                </a:solidFill>
                <a:latin typeface="avenir_roman"/>
              </a:rPr>
              <a:t> de mise en œuvre.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23">
            <a:extLst>
              <a:ext uri="{FF2B5EF4-FFF2-40B4-BE49-F238E27FC236}">
                <a16:creationId xmlns:a16="http://schemas.microsoft.com/office/drawing/2014/main" id="{16263430-BD61-4382-8211-41E5CC90AFEA}"/>
              </a:ext>
            </a:extLst>
          </p:cNvPr>
          <p:cNvSpPr/>
          <p:nvPr/>
        </p:nvSpPr>
        <p:spPr>
          <a:xfrm rot="16200000">
            <a:off x="3783545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" name="Marcador de texto 14">
            <a:extLst>
              <a:ext uri="{FF2B5EF4-FFF2-40B4-BE49-F238E27FC236}">
                <a16:creationId xmlns:a16="http://schemas.microsoft.com/office/drawing/2014/main" id="{41F74733-CAF6-4DB7-9F1D-7C1EB52FCA5B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NEXT STEPS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57550652-21E0-4500-B61D-1C683FCB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73" y="4698712"/>
            <a:ext cx="1557859" cy="239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154A94-1C91-4DE2-AE03-073902984321}"/>
              </a:ext>
            </a:extLst>
          </p:cNvPr>
          <p:cNvSpPr/>
          <p:nvPr/>
        </p:nvSpPr>
        <p:spPr>
          <a:xfrm>
            <a:off x="1244684" y="2041419"/>
            <a:ext cx="605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EE3B42"/>
                </a:solidFill>
                <a:latin typeface="Raleway"/>
              </a:rPr>
              <a:t>1. </a:t>
            </a:r>
            <a:r>
              <a:rPr lang="fr-FR" altLang="fr-FR" sz="2000" dirty="0" smtClean="0">
                <a:solidFill>
                  <a:srgbClr val="666666"/>
                </a:solidFill>
                <a:latin typeface="avenir_roman"/>
              </a:rPr>
              <a:t>Valider le concept</a:t>
            </a:r>
            <a:endParaRPr lang="fr-FR" altLang="fr-FR" sz="2000" dirty="0">
              <a:solidFill>
                <a:srgbClr val="666666"/>
              </a:solidFill>
              <a:latin typeface="avenir_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D5DF8-1647-4063-A96A-F3D617D40850}"/>
              </a:ext>
            </a:extLst>
          </p:cNvPr>
          <p:cNvSpPr/>
          <p:nvPr/>
        </p:nvSpPr>
        <p:spPr>
          <a:xfrm>
            <a:off x="1244684" y="2437106"/>
            <a:ext cx="6916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EE3B42"/>
                </a:solidFill>
                <a:latin typeface="Raleway"/>
              </a:rPr>
              <a:t>2. </a:t>
            </a:r>
            <a:r>
              <a:rPr lang="fr-FR" altLang="fr-FR" sz="2000" dirty="0" smtClean="0">
                <a:solidFill>
                  <a:srgbClr val="666666"/>
                </a:solidFill>
                <a:latin typeface="avenir_roman"/>
              </a:rPr>
              <a:t>Trouver un sponsoring Top Management et Génération Y</a:t>
            </a:r>
            <a:endParaRPr lang="fr-FR" altLang="fr-FR" sz="2000" dirty="0">
              <a:solidFill>
                <a:srgbClr val="666666"/>
              </a:solidFill>
              <a:latin typeface="avenir_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89ACF-04BF-4234-A11B-7434AA05388E}"/>
              </a:ext>
            </a:extLst>
          </p:cNvPr>
          <p:cNvSpPr/>
          <p:nvPr/>
        </p:nvSpPr>
        <p:spPr>
          <a:xfrm>
            <a:off x="1244684" y="2830968"/>
            <a:ext cx="6920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b="1" dirty="0">
                <a:solidFill>
                  <a:srgbClr val="EE3B42"/>
                </a:solidFill>
                <a:latin typeface="Raleway"/>
              </a:rPr>
              <a:t>3. </a:t>
            </a:r>
            <a:r>
              <a:rPr lang="fr-FR" sz="2000" dirty="0" smtClean="0">
                <a:solidFill>
                  <a:srgbClr val="666666"/>
                </a:solidFill>
                <a:latin typeface="avenir_roman"/>
              </a:rPr>
              <a:t>Créer une communauté SGMA pour piloter le programme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267A7-C302-4598-91BE-8BCF755C639D}"/>
              </a:ext>
            </a:extLst>
          </p:cNvPr>
          <p:cNvSpPr/>
          <p:nvPr/>
        </p:nvSpPr>
        <p:spPr>
          <a:xfrm>
            <a:off x="1244684" y="3229186"/>
            <a:ext cx="6096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EE3B42"/>
                </a:solidFill>
                <a:latin typeface="Raleway"/>
              </a:rPr>
              <a:t>4. </a:t>
            </a:r>
            <a:r>
              <a:rPr lang="fr-FR" sz="2000" dirty="0" smtClean="0">
                <a:solidFill>
                  <a:srgbClr val="666666"/>
                </a:solidFill>
                <a:latin typeface="avenir_roman"/>
              </a:rPr>
              <a:t>Définir la feuille de route et les critères de réussite</a:t>
            </a:r>
            <a:endParaRPr lang="fr-FR" sz="2000" dirty="0">
              <a:solidFill>
                <a:srgbClr val="666666"/>
              </a:solidFill>
              <a:latin typeface="avenir_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E37F5-F6F0-4E9B-A43A-AD5A03823FE3}"/>
              </a:ext>
            </a:extLst>
          </p:cNvPr>
          <p:cNvGrpSpPr/>
          <p:nvPr/>
        </p:nvGrpSpPr>
        <p:grpSpPr>
          <a:xfrm>
            <a:off x="0" y="3408"/>
            <a:ext cx="9144000" cy="5143500"/>
            <a:chOff x="0" y="0"/>
            <a:chExt cx="9144000" cy="5143500"/>
          </a:xfrm>
        </p:grpSpPr>
        <p:pic>
          <p:nvPicPr>
            <p:cNvPr id="7170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D46067A-AE34-4FAD-B414-FD4E15D82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59"/>
            <a:stretch/>
          </p:blipFill>
          <p:spPr bwMode="auto">
            <a:xfrm>
              <a:off x="2859315" y="0"/>
              <a:ext cx="628468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9C0D7EE0-BCAE-4E33-9EBF-B038E11DE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98"/>
            <a:stretch/>
          </p:blipFill>
          <p:spPr bwMode="auto">
            <a:xfrm>
              <a:off x="0" y="0"/>
              <a:ext cx="1748971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4F3A6337-50CC-42A9-B18A-3F57F49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2128321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https://i.pinimg.com/originals/04/ce/49/04ce49a63dc483ba3f05d08dd6e3e514.jpg">
              <a:extLst>
                <a:ext uri="{FF2B5EF4-FFF2-40B4-BE49-F238E27FC236}">
                  <a16:creationId xmlns:a16="http://schemas.microsoft.com/office/drawing/2014/main" id="{2FBF95F1-FB83-430B-96C6-DDCE9D09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466"/>
            <a:stretch/>
          </p:blipFill>
          <p:spPr bwMode="auto">
            <a:xfrm>
              <a:off x="1542989" y="0"/>
              <a:ext cx="791029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236599" y="2781951"/>
            <a:ext cx="5490431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>
                <a:solidFill>
                  <a:srgbClr val="EE3B42"/>
                </a:solidFill>
                <a:latin typeface="Raleway Light" charset="0"/>
              </a:rPr>
              <a:t>MERCI</a:t>
            </a:r>
            <a:r>
              <a:rPr lang="es-ES_tradnl" sz="4000" dirty="0">
                <a:solidFill>
                  <a:schemeClr val="bg1"/>
                </a:solidFill>
                <a:latin typeface="Raleway Light" charset="0"/>
              </a:rPr>
              <a:t> POUR VOTRE</a:t>
            </a:r>
          </a:p>
          <a:p>
            <a:pPr marL="0" indent="0">
              <a:lnSpc>
                <a:spcPct val="150000"/>
              </a:lnSpc>
              <a:buNone/>
            </a:pPr>
            <a:endParaRPr lang="es-ES_tradnl" sz="4000" dirty="0">
              <a:solidFill>
                <a:schemeClr val="bg1"/>
              </a:solidFill>
              <a:latin typeface="Raleway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1237953" y="2693146"/>
            <a:ext cx="2885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Raleway Light" charset="0"/>
              </a:rPr>
              <a:t>ATTENTION</a:t>
            </a:r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E7517869-FA61-448A-8269-425A8766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9" y="61571"/>
            <a:ext cx="870857" cy="87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3CED6-9495-4247-8602-0E9069D414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42"/>
          <a:stretch/>
        </p:blipFill>
        <p:spPr>
          <a:xfrm>
            <a:off x="177884" y="140080"/>
            <a:ext cx="2015407" cy="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214621" y="568590"/>
            <a:ext cx="954348" cy="6530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spcBef>
                <a:spcPct val="0"/>
              </a:spcBef>
              <a:defRPr/>
            </a:pPr>
            <a:fld id="{19D20F88-C31F-4A2F-A13C-0D2E4AAF7CB2}" type="slidenum">
              <a:rPr lang="fr-FR" b="1">
                <a:solidFill>
                  <a:srgbClr val="808080">
                    <a:lumMod val="50000"/>
                  </a:srgbClr>
                </a:solidFill>
                <a:latin typeface="Arial"/>
              </a:rPr>
              <a:pPr algn="r">
                <a:spcBef>
                  <a:spcPct val="0"/>
                </a:spcBef>
                <a:defRPr/>
              </a:pPr>
              <a:t>4</a:t>
            </a:fld>
            <a:endParaRPr lang="fr-FR" b="1" dirty="0">
              <a:solidFill>
                <a:srgbClr val="808080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4282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Applications 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>
                <a:solidFill>
                  <a:srgbClr val="FFFFFF"/>
                </a:solidFill>
              </a:rPr>
              <a:t>Mobile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01668" y="1267158"/>
            <a:ext cx="980100" cy="272087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b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Applications 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66050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Applications 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 err="1">
                <a:solidFill>
                  <a:srgbClr val="FFFFFF"/>
                </a:solidFill>
              </a:rPr>
              <a:t>IoT</a:t>
            </a:r>
            <a:endParaRPr lang="fr-FR" sz="750" dirty="0">
              <a:solidFill>
                <a:srgbClr val="FFFFFF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9348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Startup &amp;</a:t>
            </a:r>
            <a:br>
              <a:rPr lang="fr-FR" sz="750" dirty="0">
                <a:solidFill>
                  <a:srgbClr val="FFFFFF"/>
                </a:solidFill>
              </a:rPr>
            </a:br>
            <a:r>
              <a:rPr lang="fr-FR" sz="750" dirty="0">
                <a:solidFill>
                  <a:srgbClr val="FFFFFF"/>
                </a:solidFill>
              </a:rPr>
              <a:t>partenaires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78190" y="1269245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Abonnés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8" y="659983"/>
            <a:ext cx="5400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58" y="690473"/>
            <a:ext cx="5400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77" y="717566"/>
            <a:ext cx="270000" cy="27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58" y="903182"/>
            <a:ext cx="270000" cy="270000"/>
          </a:xfrm>
          <a:prstGeom prst="rect">
            <a:avLst/>
          </a:prstGeom>
          <a:noFill/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577" y="823409"/>
            <a:ext cx="270000" cy="270000"/>
          </a:xfrm>
          <a:prstGeom prst="rect">
            <a:avLst/>
          </a:prstGeom>
        </p:spPr>
      </p:pic>
      <p:sp>
        <p:nvSpPr>
          <p:cNvPr id="19" name="Rectangle"/>
          <p:cNvSpPr/>
          <p:nvPr/>
        </p:nvSpPr>
        <p:spPr>
          <a:xfrm>
            <a:off x="3491941" y="1608054"/>
            <a:ext cx="3612761" cy="990001"/>
          </a:xfrm>
          <a:prstGeom prst="rect">
            <a:avLst/>
          </a:prstGeom>
          <a:solidFill>
            <a:srgbClr val="B0C4D8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560785" y="1608054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API </a:t>
            </a: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Management </a:t>
            </a:r>
            <a:endParaRPr lang="fr-FR" sz="750" b="1" spc="225" dirty="0">
              <a:solidFill>
                <a:srgbClr val="314B64"/>
              </a:solidFill>
              <a:latin typeface="Montserrat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322344" y="1608054"/>
            <a:ext cx="1235946" cy="990001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202780" y="1608054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Authentification</a:t>
            </a:r>
          </a:p>
        </p:txBody>
      </p:sp>
      <p:sp>
        <p:nvSpPr>
          <p:cNvPr id="26" name="Rectangle"/>
          <p:cNvSpPr/>
          <p:nvPr/>
        </p:nvSpPr>
        <p:spPr>
          <a:xfrm>
            <a:off x="1848871" y="1608054"/>
            <a:ext cx="1474026" cy="990001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937996" y="1617861"/>
            <a:ext cx="1276625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006666"/>
                </a:solidFill>
                <a:latin typeface="Montserrat Light"/>
              </a:rPr>
              <a:t>Portal </a:t>
            </a:r>
            <a:r>
              <a:rPr lang="fr-FR" sz="750" b="1" spc="225" dirty="0" err="1">
                <a:solidFill>
                  <a:srgbClr val="006666"/>
                </a:solidFill>
                <a:latin typeface="Montserrat Light"/>
              </a:rPr>
              <a:t>Sandbox</a:t>
            </a:r>
            <a:endParaRPr lang="fr-FR" sz="750" b="1" spc="225" dirty="0">
              <a:solidFill>
                <a:srgbClr val="006666"/>
              </a:solidFill>
              <a:latin typeface="Montserrat Light"/>
            </a:endParaRPr>
          </a:p>
        </p:txBody>
      </p:sp>
      <p:sp>
        <p:nvSpPr>
          <p:cNvPr id="28" name="Rectangle"/>
          <p:cNvSpPr/>
          <p:nvPr/>
        </p:nvSpPr>
        <p:spPr>
          <a:xfrm>
            <a:off x="7322344" y="2724850"/>
            <a:ext cx="1235946" cy="1103882"/>
          </a:xfrm>
          <a:prstGeom prst="rect">
            <a:avLst/>
          </a:prstGeom>
          <a:solidFill>
            <a:srgbClr val="B0C4D8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02780" y="2724849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Meta-services</a:t>
            </a:r>
          </a:p>
        </p:txBody>
      </p:sp>
      <p:sp>
        <p:nvSpPr>
          <p:cNvPr id="30" name="Rectangle"/>
          <p:cNvSpPr/>
          <p:nvPr/>
        </p:nvSpPr>
        <p:spPr>
          <a:xfrm>
            <a:off x="3491941" y="2724851"/>
            <a:ext cx="3612761" cy="896334"/>
          </a:xfrm>
          <a:prstGeom prst="rect">
            <a:avLst/>
          </a:prstGeom>
          <a:solidFill>
            <a:srgbClr val="B0C4D8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530990" y="2724849"/>
            <a:ext cx="147507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 err="1">
                <a:solidFill>
                  <a:srgbClr val="314B64"/>
                </a:solidFill>
                <a:latin typeface="Montserrat Light"/>
              </a:rPr>
              <a:t>Microservices</a:t>
            </a:r>
            <a:endParaRPr lang="fr-FR" sz="750" b="1" spc="225" dirty="0">
              <a:solidFill>
                <a:srgbClr val="314B64"/>
              </a:solidFill>
              <a:latin typeface="Montserrat Light"/>
            </a:endParaRPr>
          </a:p>
        </p:txBody>
      </p:sp>
      <p:sp>
        <p:nvSpPr>
          <p:cNvPr id="34" name="Rectangle"/>
          <p:cNvSpPr/>
          <p:nvPr/>
        </p:nvSpPr>
        <p:spPr>
          <a:xfrm>
            <a:off x="3491941" y="3672920"/>
            <a:ext cx="3612761" cy="661066"/>
          </a:xfrm>
          <a:prstGeom prst="rect">
            <a:avLst/>
          </a:prstGeom>
          <a:gradFill flip="none" rotWithShape="1">
            <a:gsLst>
              <a:gs pos="0">
                <a:srgbClr val="B0C4D8"/>
              </a:gs>
              <a:gs pos="42000">
                <a:srgbClr val="B0C4D8"/>
              </a:gs>
              <a:gs pos="83000">
                <a:srgbClr val="D1D1D1"/>
              </a:gs>
              <a:gs pos="100000">
                <a:srgbClr val="D1D1D1"/>
              </a:gs>
            </a:gsLst>
            <a:lin ang="5400000" scaled="0"/>
            <a:tileRect/>
          </a:gra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457237" y="3687020"/>
            <a:ext cx="1622580" cy="2718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314B64"/>
                </a:solidFill>
                <a:latin typeface="Montserrat Light"/>
              </a:rPr>
              <a:t>Supervision / Monitoring</a:t>
            </a:r>
            <a:endParaRPr lang="fr-FR" sz="750" b="1" spc="225" dirty="0">
              <a:solidFill>
                <a:srgbClr val="314B64"/>
              </a:solidFill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1849897" y="2719129"/>
            <a:ext cx="1425428" cy="1208837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146290" y="2724849"/>
            <a:ext cx="832640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Automation</a:t>
            </a:r>
          </a:p>
        </p:txBody>
      </p:sp>
      <p:sp>
        <p:nvSpPr>
          <p:cNvPr id="39" name="Rectangle"/>
          <p:cNvSpPr/>
          <p:nvPr/>
        </p:nvSpPr>
        <p:spPr>
          <a:xfrm>
            <a:off x="3489918" y="4321552"/>
            <a:ext cx="3818537" cy="639783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41" name="ZoneTexte 40"/>
          <p:cNvSpPr txBox="1"/>
          <p:nvPr/>
        </p:nvSpPr>
        <p:spPr>
          <a:xfrm rot="5400000">
            <a:off x="7006575" y="4586322"/>
            <a:ext cx="388433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 err="1">
                <a:solidFill>
                  <a:srgbClr val="808080">
                    <a:lumMod val="75000"/>
                  </a:srgbClr>
                </a:solidFill>
                <a:latin typeface="Montserrat Light"/>
              </a:rPr>
              <a:t>Ops</a:t>
            </a:r>
            <a:endParaRPr lang="fr-FR" sz="750" b="1" spc="225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627728" y="3402920"/>
            <a:ext cx="980100" cy="270000"/>
          </a:xfrm>
          <a:prstGeom prst="rect">
            <a:avLst/>
          </a:prstGeom>
          <a:solidFill>
            <a:srgbClr val="EE0031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pPr>
              <a:defRPr/>
            </a:pPr>
            <a:r>
              <a:rPr lang="fr-FR" sz="750" dirty="0">
                <a:solidFill>
                  <a:srgbClr val="FFFFFF"/>
                </a:solidFill>
              </a:rPr>
              <a:t>Equipe </a:t>
            </a:r>
            <a:r>
              <a:rPr lang="fr-FR" sz="750" dirty="0" err="1">
                <a:solidFill>
                  <a:srgbClr val="FFFFFF"/>
                </a:solidFill>
              </a:rPr>
              <a:t>Devops</a:t>
            </a:r>
            <a:endParaRPr lang="fr-FR" sz="750" dirty="0">
              <a:solidFill>
                <a:srgbClr val="FFFFFF"/>
              </a:solidFill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6" y="2851241"/>
            <a:ext cx="270000" cy="270000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7" y="3036857"/>
            <a:ext cx="270000" cy="270000"/>
          </a:xfrm>
          <a:prstGeom prst="rect">
            <a:avLst/>
          </a:prstGeom>
          <a:noFill/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6" y="2957084"/>
            <a:ext cx="270000" cy="270000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46" y="708421"/>
            <a:ext cx="540000" cy="540000"/>
          </a:xfrm>
          <a:prstGeom prst="rect">
            <a:avLst/>
          </a:prstGeom>
        </p:spPr>
      </p:pic>
      <p:sp>
        <p:nvSpPr>
          <p:cNvPr id="84" name="Rectangle à coins arrondis 83"/>
          <p:cNvSpPr/>
          <p:nvPr/>
        </p:nvSpPr>
        <p:spPr>
          <a:xfrm>
            <a:off x="1701541" y="1576718"/>
            <a:ext cx="5501240" cy="1064156"/>
          </a:xfrm>
          <a:prstGeom prst="roundRect">
            <a:avLst>
              <a:gd name="adj" fmla="val 4619"/>
            </a:avLst>
          </a:prstGeom>
          <a:noFill/>
          <a:ln w="31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85" name="ZoneTexte 84"/>
          <p:cNvSpPr txBox="1"/>
          <p:nvPr/>
        </p:nvSpPr>
        <p:spPr>
          <a:xfrm rot="16200000">
            <a:off x="873007" y="1929929"/>
            <a:ext cx="13649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spc="113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/>
              </a:rPr>
              <a:t>API Management Platform</a:t>
            </a:r>
            <a:endParaRPr lang="en-US" sz="825" b="1" spc="113" dirty="0">
              <a:solidFill>
                <a:schemeClr val="tx1">
                  <a:lumMod val="85000"/>
                  <a:lumOff val="15000"/>
                </a:schemeClr>
              </a:solidFill>
              <a:latin typeface="Montserrat Light"/>
            </a:endParaRPr>
          </a:p>
        </p:txBody>
      </p:sp>
      <p:sp>
        <p:nvSpPr>
          <p:cNvPr id="86" name="Rectangle"/>
          <p:cNvSpPr/>
          <p:nvPr/>
        </p:nvSpPr>
        <p:spPr>
          <a:xfrm>
            <a:off x="1849897" y="4006221"/>
            <a:ext cx="1425428" cy="955114"/>
          </a:xfrm>
          <a:prstGeom prst="rect">
            <a:avLst/>
          </a:prstGeom>
          <a:solidFill>
            <a:srgbClr val="D1D1D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solidFill>
                <a:srgbClr val="000000"/>
              </a:solidFill>
              <a:latin typeface="Montserrat Light"/>
              <a:sym typeface="Helvetica Light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2054800" y="4044038"/>
            <a:ext cx="1089238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spc="225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Config Server</a:t>
            </a:r>
            <a:endParaRPr lang="fr-FR" sz="750" b="1" spc="225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pic>
        <p:nvPicPr>
          <p:cNvPr id="9218" name="Picture 2" descr="Résultat de recherche d'images pour &quot;Gitlab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21" y="4278104"/>
            <a:ext cx="494258" cy="4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ZoneTexte 72"/>
          <p:cNvSpPr txBox="1"/>
          <p:nvPr/>
        </p:nvSpPr>
        <p:spPr>
          <a:xfrm>
            <a:off x="2072777" y="4742448"/>
            <a:ext cx="381771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dirty="0" err="1">
                <a:solidFill>
                  <a:srgbClr val="808080">
                    <a:lumMod val="75000"/>
                  </a:srgbClr>
                </a:solidFill>
                <a:latin typeface="Montserrat Light"/>
              </a:rPr>
              <a:t>Gitlab</a:t>
            </a:r>
            <a:endParaRPr lang="fr-FR" sz="750" b="1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pic>
        <p:nvPicPr>
          <p:cNvPr id="9220" name="Picture 4" descr="Résultat de recherche d'images pour &quot;hystrix logo png&quot;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r="17060"/>
          <a:stretch/>
        </p:blipFill>
        <p:spPr bwMode="auto">
          <a:xfrm>
            <a:off x="3603241" y="4038945"/>
            <a:ext cx="716955" cy="7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23" y="4177433"/>
            <a:ext cx="773003" cy="412940"/>
          </a:xfrm>
          <a:prstGeom prst="rect">
            <a:avLst/>
          </a:prstGeom>
        </p:spPr>
      </p:pic>
      <p:pic>
        <p:nvPicPr>
          <p:cNvPr id="9226" name="Picture 10" descr="Résultat de recherche d'images pour &quot;zipkin  logo png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59" y="4173505"/>
            <a:ext cx="715583" cy="42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ZoneTexte 86"/>
          <p:cNvSpPr txBox="1"/>
          <p:nvPr/>
        </p:nvSpPr>
        <p:spPr>
          <a:xfrm>
            <a:off x="6340527" y="4395579"/>
            <a:ext cx="567765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88" b="1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TURBINE</a:t>
            </a:r>
            <a:endParaRPr lang="fr-FR" sz="788" b="1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12424220" y="5361983"/>
            <a:ext cx="93193" cy="63094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50" b="1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EUREKA</a:t>
            </a:r>
            <a:endParaRPr lang="fr-FR" sz="750" b="1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pic>
        <p:nvPicPr>
          <p:cNvPr id="9232" name="Picture 16" descr="Résultat de recherche d'images pour &quot;keycloak logo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72" y="1953054"/>
            <a:ext cx="1106371" cy="3190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234" name="Picture 18" descr="Résultat de recherche d'images pour &quot;Spring boot logo&quot;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74" y="2906116"/>
            <a:ext cx="1071851" cy="5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Résultat de recherche d'images pour &quot;gitbook logo&quot;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2" t="25333" r="27194" b="26333"/>
          <a:stretch/>
        </p:blipFill>
        <p:spPr bwMode="auto">
          <a:xfrm>
            <a:off x="1867239" y="1805009"/>
            <a:ext cx="1390742" cy="3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Résultat de recherche d'images pour &quot;swagger logo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8" y="2194460"/>
            <a:ext cx="799142" cy="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Résultat de recherche d'images pour &quot;Zuul logo&quot;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70" y="2957083"/>
            <a:ext cx="962893" cy="71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Résultat de recherche d'images pour &quot;react js logo&quot;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4855" b="18516"/>
          <a:stretch/>
        </p:blipFill>
        <p:spPr bwMode="auto">
          <a:xfrm>
            <a:off x="3701419" y="645440"/>
            <a:ext cx="414259" cy="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74" t="20753" r="18310" b="19305"/>
          <a:stretch/>
        </p:blipFill>
        <p:spPr>
          <a:xfrm>
            <a:off x="3306076" y="629342"/>
            <a:ext cx="306369" cy="291425"/>
          </a:xfrm>
          <a:prstGeom prst="rect">
            <a:avLst/>
          </a:prstGeom>
        </p:spPr>
      </p:pic>
      <p:sp>
        <p:nvSpPr>
          <p:cNvPr id="94" name="ZoneTexte 93"/>
          <p:cNvSpPr txBox="1"/>
          <p:nvPr/>
        </p:nvSpPr>
        <p:spPr>
          <a:xfrm>
            <a:off x="3193562" y="902798"/>
            <a:ext cx="567765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600" b="1" dirty="0" err="1">
                <a:solidFill>
                  <a:schemeClr val="bg1"/>
                </a:solidFill>
                <a:latin typeface="Montserrat Light"/>
              </a:rPr>
              <a:t>Material</a:t>
            </a:r>
            <a:r>
              <a:rPr lang="fr-FR" sz="600" b="1" dirty="0">
                <a:solidFill>
                  <a:schemeClr val="bg1"/>
                </a:solidFill>
                <a:latin typeface="Montserrat Light"/>
              </a:rPr>
              <a:t> UI</a:t>
            </a:r>
            <a:endParaRPr lang="fr-FR" sz="600" b="1" dirty="0">
              <a:solidFill>
                <a:schemeClr val="bg1"/>
              </a:solidFill>
              <a:latin typeface="Montserrat Light"/>
            </a:endParaRPr>
          </a:p>
        </p:txBody>
      </p:sp>
      <p:pic>
        <p:nvPicPr>
          <p:cNvPr id="9252" name="Picture 36" descr="Résultat de recherche d'images pour &quot;React bootstrap logo&quot;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28" y="791086"/>
            <a:ext cx="311916" cy="2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ZoneTexte 95"/>
          <p:cNvSpPr txBox="1"/>
          <p:nvPr/>
        </p:nvSpPr>
        <p:spPr>
          <a:xfrm>
            <a:off x="3612445" y="987086"/>
            <a:ext cx="567765" cy="2718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600" b="1" dirty="0" err="1">
                <a:solidFill>
                  <a:schemeClr val="bg1"/>
                </a:solidFill>
                <a:latin typeface="Montserrat Light"/>
              </a:rPr>
              <a:t>React</a:t>
            </a:r>
            <a:r>
              <a:rPr lang="fr-FR" sz="600" b="1" dirty="0">
                <a:solidFill>
                  <a:schemeClr val="bg1"/>
                </a:solidFill>
                <a:latin typeface="Montserrat Light"/>
              </a:rPr>
              <a:t> </a:t>
            </a:r>
            <a:r>
              <a:rPr lang="fr-FR" sz="600" b="1" dirty="0" err="1">
                <a:solidFill>
                  <a:schemeClr val="bg1"/>
                </a:solidFill>
                <a:latin typeface="Montserrat Light"/>
              </a:rPr>
              <a:t>Bootstrap</a:t>
            </a:r>
            <a:endParaRPr lang="fr-FR" sz="600" b="1" dirty="0">
              <a:solidFill>
                <a:schemeClr val="bg1"/>
              </a:solidFill>
              <a:latin typeface="Montserrat Light"/>
            </a:endParaRPr>
          </a:p>
        </p:txBody>
      </p:sp>
      <p:sp>
        <p:nvSpPr>
          <p:cNvPr id="63" name="Rectangle à coins arrondis 62"/>
          <p:cNvSpPr/>
          <p:nvPr/>
        </p:nvSpPr>
        <p:spPr>
          <a:xfrm>
            <a:off x="3412022" y="1553983"/>
            <a:ext cx="3888799" cy="2075018"/>
          </a:xfrm>
          <a:prstGeom prst="roundRect">
            <a:avLst>
              <a:gd name="adj" fmla="val 4619"/>
            </a:avLst>
          </a:prstGeom>
          <a:noFill/>
          <a:ln w="31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pic>
        <p:nvPicPr>
          <p:cNvPr id="13314" name="Picture 2" descr="Résultat de recherche d'images pour &quot;netflix spring cloud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13" y="1897053"/>
            <a:ext cx="1443038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ésultat de recherche d'images pour &quot;ZUUL NETFLIX&quot;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89" y="1787681"/>
            <a:ext cx="727530" cy="6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/>
          <p:cNvSpPr txBox="1"/>
          <p:nvPr/>
        </p:nvSpPr>
        <p:spPr>
          <a:xfrm>
            <a:off x="5676243" y="3416693"/>
            <a:ext cx="1302379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788" b="1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NETFLIX SPRING CLOUD</a:t>
            </a:r>
            <a:endParaRPr lang="fr-FR" sz="788" b="1" dirty="0">
              <a:solidFill>
                <a:srgbClr val="808080">
                  <a:lumMod val="75000"/>
                </a:srgbClr>
              </a:solidFill>
              <a:latin typeface="Montserrat Light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4498" y="3425022"/>
            <a:ext cx="567765" cy="18210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675"/>
              </a:lnSpc>
              <a:defRPr/>
            </a:pPr>
            <a:r>
              <a:rPr lang="fr-FR" sz="4500" b="1" dirty="0">
                <a:solidFill>
                  <a:srgbClr val="808080">
                    <a:lumMod val="75000"/>
                  </a:srgbClr>
                </a:solidFill>
                <a:latin typeface="Montserrat Light"/>
              </a:rPr>
              <a:t>?</a:t>
            </a:r>
          </a:p>
        </p:txBody>
      </p:sp>
      <p:sp>
        <p:nvSpPr>
          <p:cNvPr id="3" name="ZoneTexte 2"/>
          <p:cNvSpPr txBox="1"/>
          <p:nvPr/>
        </p:nvSpPr>
        <p:spPr>
          <a:xfrm rot="19213008">
            <a:off x="198521" y="1096730"/>
            <a:ext cx="919257" cy="276999"/>
          </a:xfrm>
          <a:prstGeom prst="rect">
            <a:avLst/>
          </a:prstGeom>
          <a:solidFill>
            <a:srgbClr val="E884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100% OSS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65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" y="4577680"/>
            <a:ext cx="469216" cy="469216"/>
          </a:xfrm>
          <a:prstGeom prst="rect">
            <a:avLst/>
          </a:prstGeom>
        </p:spPr>
      </p:pic>
      <p:pic>
        <p:nvPicPr>
          <p:cNvPr id="68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72520" y="4768796"/>
            <a:ext cx="1385842" cy="212735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9396" r="30916" b="32670"/>
          <a:stretch/>
        </p:blipFill>
        <p:spPr>
          <a:xfrm>
            <a:off x="69332" y="160369"/>
            <a:ext cx="1310854" cy="1636103"/>
          </a:xfrm>
          <a:prstGeom prst="rect">
            <a:avLst/>
          </a:prstGeom>
        </p:spPr>
      </p:pic>
      <p:sp>
        <p:nvSpPr>
          <p:cNvPr id="72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1056596" y="135638"/>
            <a:ext cx="6928662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DI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GITAL</a:t>
            </a: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 A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.P.I</a:t>
            </a: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 M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ICRO</a:t>
            </a:r>
            <a:r>
              <a:rPr lang="es-ES_tradnl" sz="2400" dirty="0" smtClean="0">
                <a:solidFill>
                  <a:srgbClr val="EE0031"/>
                </a:solidFill>
                <a:latin typeface="Raleway Light" charset="0"/>
              </a:rPr>
              <a:t>S</a:t>
            </a:r>
            <a:r>
              <a:rPr lang="es-ES_tradnl" sz="2400" dirty="0" smtClean="0">
                <a:solidFill>
                  <a:srgbClr val="44D9E6"/>
                </a:solidFill>
                <a:latin typeface="Raleway Light" charset="0"/>
              </a:rPr>
              <a:t>ERVICES</a:t>
            </a:r>
            <a:endParaRPr lang="es-ES_tradnl" sz="2400" dirty="0">
              <a:solidFill>
                <a:srgbClr val="EE0031"/>
              </a:solidFill>
              <a:latin typeface="Ralew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0261" t="24566" r="6443" b="12218"/>
          <a:stretch/>
        </p:blipFill>
        <p:spPr>
          <a:xfrm>
            <a:off x="185630" y="811272"/>
            <a:ext cx="8601982" cy="41732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0" y="165615"/>
            <a:ext cx="2468193" cy="8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7515" t="24436" r="16983" b="7982"/>
          <a:stretch/>
        </p:blipFill>
        <p:spPr>
          <a:xfrm>
            <a:off x="962526" y="889852"/>
            <a:ext cx="6758309" cy="3922436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" y="4577680"/>
            <a:ext cx="469216" cy="4692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0" y="165615"/>
            <a:ext cx="2468193" cy="8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276536" y="1696370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 smtClean="0">
                <a:solidFill>
                  <a:srgbClr val="EE0031"/>
                </a:solidFill>
                <a:latin typeface="Raleway Light" charset="0"/>
              </a:rPr>
              <a:t>DEMO</a:t>
            </a:r>
            <a:endParaRPr lang="es-ES_tradnl" sz="4000" dirty="0">
              <a:solidFill>
                <a:srgbClr val="EE0031"/>
              </a:solidFill>
              <a:latin typeface="Raleway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276536" y="2210797"/>
            <a:ext cx="5840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rgbClr val="EE0031"/>
                </a:solidFill>
                <a:latin typeface="Raleway Light" charset="0"/>
              </a:rPr>
              <a:t>ENTREE EN RELATION</a:t>
            </a:r>
            <a:endParaRPr lang="fr-FR" sz="4000" b="1" dirty="0">
              <a:solidFill>
                <a:srgbClr val="EE0031"/>
              </a:solidFill>
              <a:latin typeface="Raleway Light" charset="0"/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54174F26-0C78-4286-B1C2-64E377FA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36" y="258673"/>
            <a:ext cx="1385842" cy="2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4">
            <a:extLst>
              <a:ext uri="{FF2B5EF4-FFF2-40B4-BE49-F238E27FC236}">
                <a16:creationId xmlns:a16="http://schemas.microsoft.com/office/drawing/2014/main" id="{39AC0C75-FF9F-47D3-A48C-2F4FD5C2A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2A1A4F-9FB4-48C0-96C5-2C4FAEEC32E8}"/>
              </a:ext>
            </a:extLst>
          </p:cNvPr>
          <p:cNvSpPr txBox="1">
            <a:spLocks/>
          </p:cNvSpPr>
          <p:nvPr/>
        </p:nvSpPr>
        <p:spPr>
          <a:xfrm>
            <a:off x="551543" y="1703380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 smtClean="0">
                <a:solidFill>
                  <a:srgbClr val="EE0031"/>
                </a:solidFill>
                <a:latin typeface="Raleway Light" charset="0"/>
              </a:rPr>
              <a:t>PARCOURS</a:t>
            </a:r>
            <a:endParaRPr lang="es-ES_tradnl" sz="4000" dirty="0">
              <a:solidFill>
                <a:srgbClr val="EE0031"/>
              </a:solidFill>
              <a:latin typeface="Raleway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DF055-DABD-45AA-8985-4AEC8663C97E}"/>
              </a:ext>
            </a:extLst>
          </p:cNvPr>
          <p:cNvSpPr/>
          <p:nvPr/>
        </p:nvSpPr>
        <p:spPr>
          <a:xfrm>
            <a:off x="551543" y="2217807"/>
            <a:ext cx="2775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rgbClr val="EE0031"/>
                </a:solidFill>
                <a:latin typeface="Raleway Light" charset="0"/>
              </a:rPr>
              <a:t>INTRANET</a:t>
            </a:r>
            <a:endParaRPr lang="fr-FR" sz="4000" b="1" dirty="0">
              <a:solidFill>
                <a:srgbClr val="EE0031"/>
              </a:solidFill>
              <a:latin typeface="Raleway Light" charset="0"/>
            </a:endParaRPr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E7517869-FA61-448A-8269-425A8766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49" y="61571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2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1303649"/>
            <a:ext cx="209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Réseau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3306230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Nouvelles recrues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2897156"/>
            <a:ext cx="4029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Collaborateurs siège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3704009"/>
            <a:ext cx="357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Prestataires et </a:t>
            </a: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visiteurs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4132134"/>
            <a:ext cx="3419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Stagiaires et Contrats </a:t>
            </a: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VIE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1698044"/>
            <a:ext cx="464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Collaborateurs Filiales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2100278"/>
            <a:ext cx="5336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Managers et expatriés détachés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A1E688-8BCE-43E5-8CC5-26213A65673A}"/>
              </a:ext>
            </a:extLst>
          </p:cNvPr>
          <p:cNvSpPr txBox="1"/>
          <p:nvPr/>
        </p:nvSpPr>
        <p:spPr>
          <a:xfrm>
            <a:off x="5375074" y="2498211"/>
            <a:ext cx="483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ource Sans Pro Light"/>
                <a:cs typeface="Calibri Light" panose="020F0302020204030204" pitchFamily="34" charset="0"/>
              </a:rPr>
              <a:t>DA/CCP/Force de vente</a:t>
            </a:r>
            <a:endParaRPr lang="fr-FR" sz="1600" dirty="0">
              <a:solidFill>
                <a:prstClr val="black">
                  <a:lumMod val="50000"/>
                  <a:lumOff val="50000"/>
                </a:prstClr>
              </a:solidFill>
              <a:latin typeface="Source Sans Pro Light"/>
              <a:cs typeface="Calibri Light" panose="020F030202020403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r="18322"/>
          <a:stretch/>
        </p:blipFill>
        <p:spPr>
          <a:xfrm>
            <a:off x="1453887" y="1448253"/>
            <a:ext cx="1049390" cy="14561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2" r="25030"/>
          <a:stretch/>
        </p:blipFill>
        <p:spPr>
          <a:xfrm>
            <a:off x="2212544" y="1549128"/>
            <a:ext cx="1405764" cy="19417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-304" r="8316" b="304"/>
          <a:stretch/>
        </p:blipFill>
        <p:spPr>
          <a:xfrm>
            <a:off x="3261934" y="1755774"/>
            <a:ext cx="1658406" cy="25456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4077298" y="-3391434"/>
            <a:ext cx="705971" cy="820914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>
                <a:solidFill>
                  <a:schemeClr val="bg1"/>
                </a:solidFill>
              </a:rPr>
              <a:t>NOS UTILISATEURS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2050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16115</TotalTime>
  <Words>732</Words>
  <Application>Microsoft Office PowerPoint</Application>
  <PresentationFormat>Affichage à l'écran (16:9)</PresentationFormat>
  <Paragraphs>196</Paragraphs>
  <Slides>37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3" baseType="lpstr">
      <vt:lpstr>Arial</vt:lpstr>
      <vt:lpstr>avenir_roman</vt:lpstr>
      <vt:lpstr>Calibri</vt:lpstr>
      <vt:lpstr>Calibri Light</vt:lpstr>
      <vt:lpstr>FontAwesome</vt:lpstr>
      <vt:lpstr>Helvetica Light</vt:lpstr>
      <vt:lpstr>Lato Regular</vt:lpstr>
      <vt:lpstr>Montserrat Light</vt:lpstr>
      <vt:lpstr>Raleway</vt:lpstr>
      <vt:lpstr>Raleway Black</vt:lpstr>
      <vt:lpstr>Raleway Light</vt:lpstr>
      <vt:lpstr>Source Sans Pro Light</vt:lpstr>
      <vt:lpstr>Tahoma</vt:lpstr>
      <vt:lpstr>Wingdings</vt:lpstr>
      <vt:lpstr>Diseño personalizado</vt:lpstr>
      <vt:lpstr>Clear whitout slide number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Tamim Jaouad</cp:lastModifiedBy>
  <cp:revision>789</cp:revision>
  <dcterms:created xsi:type="dcterms:W3CDTF">2016-05-27T21:17:44Z</dcterms:created>
  <dcterms:modified xsi:type="dcterms:W3CDTF">2018-06-08T14:27:29Z</dcterms:modified>
</cp:coreProperties>
</file>